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1934" r:id="rId2"/>
    <p:sldId id="1991" r:id="rId3"/>
    <p:sldId id="396" r:id="rId4"/>
    <p:sldId id="2017" r:id="rId5"/>
    <p:sldId id="1992" r:id="rId6"/>
    <p:sldId id="1994" r:id="rId7"/>
    <p:sldId id="2015" r:id="rId8"/>
    <p:sldId id="2019" r:id="rId9"/>
    <p:sldId id="379" r:id="rId10"/>
    <p:sldId id="1972" r:id="rId11"/>
    <p:sldId id="1973" r:id="rId12"/>
    <p:sldId id="2026" r:id="rId13"/>
    <p:sldId id="266" r:id="rId14"/>
    <p:sldId id="1864" r:id="rId15"/>
    <p:sldId id="1860" r:id="rId16"/>
    <p:sldId id="1866" r:id="rId17"/>
    <p:sldId id="1865" r:id="rId18"/>
    <p:sldId id="1867" r:id="rId19"/>
    <p:sldId id="2024" r:id="rId20"/>
    <p:sldId id="2020" r:id="rId21"/>
    <p:sldId id="2021" r:id="rId22"/>
    <p:sldId id="2027" r:id="rId23"/>
    <p:sldId id="202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976"/>
  </p:normalViewPr>
  <p:slideViewPr>
    <p:cSldViewPr snapToGrid="0" showGuides="1">
      <p:cViewPr varScale="1">
        <p:scale>
          <a:sx n="112" d="100"/>
          <a:sy n="112" d="100"/>
        </p:scale>
        <p:origin x="48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0.png>
</file>

<file path=ppt/media/image21.png>
</file>

<file path=ppt/media/image22.png>
</file>

<file path=ppt/media/image23.jpeg>
</file>

<file path=ppt/media/image3.tiff>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2478FE-2530-844B-B8DB-388759FC051B}" type="datetimeFigureOut">
              <a:rPr lang="en-US" smtClean="0"/>
              <a:t>12/12/23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3AAE21-E6C4-4E4C-B749-A7F930822CF2}" type="slidenum">
              <a:rPr lang="en-US" smtClean="0"/>
              <a:t>‹#›</a:t>
            </a:fld>
            <a:endParaRPr lang="en-US"/>
          </a:p>
        </p:txBody>
      </p:sp>
    </p:spTree>
    <p:extLst>
      <p:ext uri="{BB962C8B-B14F-4D97-AF65-F5344CB8AC3E}">
        <p14:creationId xmlns:p14="http://schemas.microsoft.com/office/powerpoint/2010/main" val="13885284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9209291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Ice in greenland nearly vanishing after a few months</a:t>
            </a:r>
            <a:endParaRPr/>
          </a:p>
        </p:txBody>
      </p:sp>
    </p:spTree>
    <p:extLst>
      <p:ext uri="{BB962C8B-B14F-4D97-AF65-F5344CB8AC3E}">
        <p14:creationId xmlns:p14="http://schemas.microsoft.com/office/powerpoint/2010/main" val="2428955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14</a:t>
            </a:fld>
            <a:endParaRPr lang="en-US"/>
          </a:p>
        </p:txBody>
      </p:sp>
    </p:spTree>
    <p:extLst>
      <p:ext uri="{BB962C8B-B14F-4D97-AF65-F5344CB8AC3E}">
        <p14:creationId xmlns:p14="http://schemas.microsoft.com/office/powerpoint/2010/main" val="35592082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15</a:t>
            </a:fld>
            <a:endParaRPr lang="en-US"/>
          </a:p>
        </p:txBody>
      </p:sp>
    </p:spTree>
    <p:extLst>
      <p:ext uri="{BB962C8B-B14F-4D97-AF65-F5344CB8AC3E}">
        <p14:creationId xmlns:p14="http://schemas.microsoft.com/office/powerpoint/2010/main" val="877945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16</a:t>
            </a:fld>
            <a:endParaRPr lang="en-US"/>
          </a:p>
        </p:txBody>
      </p:sp>
    </p:spTree>
    <p:extLst>
      <p:ext uri="{BB962C8B-B14F-4D97-AF65-F5344CB8AC3E}">
        <p14:creationId xmlns:p14="http://schemas.microsoft.com/office/powerpoint/2010/main" val="35934931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17</a:t>
            </a:fld>
            <a:endParaRPr lang="en-US"/>
          </a:p>
        </p:txBody>
      </p:sp>
    </p:spTree>
    <p:extLst>
      <p:ext uri="{BB962C8B-B14F-4D97-AF65-F5344CB8AC3E}">
        <p14:creationId xmlns:p14="http://schemas.microsoft.com/office/powerpoint/2010/main" val="27418388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18</a:t>
            </a:fld>
            <a:endParaRPr lang="en-US"/>
          </a:p>
        </p:txBody>
      </p:sp>
    </p:spTree>
    <p:extLst>
      <p:ext uri="{BB962C8B-B14F-4D97-AF65-F5344CB8AC3E}">
        <p14:creationId xmlns:p14="http://schemas.microsoft.com/office/powerpoint/2010/main" val="1611022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19</a:t>
            </a:fld>
            <a:endParaRPr lang="en-US"/>
          </a:p>
        </p:txBody>
      </p:sp>
    </p:spTree>
    <p:extLst>
      <p:ext uri="{BB962C8B-B14F-4D97-AF65-F5344CB8AC3E}">
        <p14:creationId xmlns:p14="http://schemas.microsoft.com/office/powerpoint/2010/main" val="14296373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20</a:t>
            </a:fld>
            <a:endParaRPr lang="en-US"/>
          </a:p>
        </p:txBody>
      </p:sp>
    </p:spTree>
    <p:extLst>
      <p:ext uri="{BB962C8B-B14F-4D97-AF65-F5344CB8AC3E}">
        <p14:creationId xmlns:p14="http://schemas.microsoft.com/office/powerpoint/2010/main" val="2458769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21</a:t>
            </a:fld>
            <a:endParaRPr lang="en-US"/>
          </a:p>
        </p:txBody>
      </p:sp>
    </p:spTree>
    <p:extLst>
      <p:ext uri="{BB962C8B-B14F-4D97-AF65-F5344CB8AC3E}">
        <p14:creationId xmlns:p14="http://schemas.microsoft.com/office/powerpoint/2010/main" val="19550869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22</a:t>
            </a:fld>
            <a:endParaRPr lang="en-US"/>
          </a:p>
        </p:txBody>
      </p:sp>
    </p:spTree>
    <p:extLst>
      <p:ext uri="{BB962C8B-B14F-4D97-AF65-F5344CB8AC3E}">
        <p14:creationId xmlns:p14="http://schemas.microsoft.com/office/powerpoint/2010/main" val="1029904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32816826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0" dirty="0"/>
          </a:p>
        </p:txBody>
      </p:sp>
      <p:sp>
        <p:nvSpPr>
          <p:cNvPr id="4" name="Slide Number Placeholder 3"/>
          <p:cNvSpPr>
            <a:spLocks noGrp="1"/>
          </p:cNvSpPr>
          <p:nvPr>
            <p:ph type="sldNum" sz="quarter" idx="5"/>
          </p:nvPr>
        </p:nvSpPr>
        <p:spPr/>
        <p:txBody>
          <a:bodyPr/>
          <a:lstStyle/>
          <a:p>
            <a:fld id="{0B5E49E6-8CFA-B642-ACE3-E8D03508456C}" type="slidenum">
              <a:rPr lang="en-US" smtClean="0"/>
              <a:t>23</a:t>
            </a:fld>
            <a:endParaRPr lang="en-US"/>
          </a:p>
        </p:txBody>
      </p:sp>
    </p:spTree>
    <p:extLst>
      <p:ext uri="{BB962C8B-B14F-4D97-AF65-F5344CB8AC3E}">
        <p14:creationId xmlns:p14="http://schemas.microsoft.com/office/powerpoint/2010/main" val="667825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3284693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3612033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1906867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Predict the temperature if CO2 continues to rise. If we reduce CO2 emissions to zero.</a:t>
            </a:r>
          </a:p>
        </p:txBody>
      </p:sp>
    </p:spTree>
    <p:extLst>
      <p:ext uri="{BB962C8B-B14F-4D97-AF65-F5344CB8AC3E}">
        <p14:creationId xmlns:p14="http://schemas.microsoft.com/office/powerpoint/2010/main" val="1489960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Clr>
                <a:schemeClr val="dk1"/>
              </a:buClr>
              <a:buSzPts val="1100"/>
              <a:buChar char="-"/>
            </a:pPr>
            <a:r>
              <a:rPr lang="en-US" dirty="0">
                <a:solidFill>
                  <a:schemeClr val="dk1"/>
                </a:solidFill>
              </a:rPr>
              <a:t>Foote was an American scientist and women’s rights campaigner. She was on the editorial committee of the first women’s rights convention in 1848 and a friend and neighbor of suffragist Elizabeth Cady Stanton. Her work was presented by a man and excluded from the published proceedings. Summaries that were published omitted her conclusions about the impact of carbon dioxide on climate. One publication misrefers to her husband. A later scientist, John Tyndall, was apparently unaware of her work and did not credit her.</a:t>
            </a:r>
            <a:endParaRPr dirty="0"/>
          </a:p>
        </p:txBody>
      </p:sp>
    </p:spTree>
    <p:extLst>
      <p:ext uri="{BB962C8B-B14F-4D97-AF65-F5344CB8AC3E}">
        <p14:creationId xmlns:p14="http://schemas.microsoft.com/office/powerpoint/2010/main" val="1303435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Clr>
                <a:schemeClr val="dk1"/>
              </a:buClr>
              <a:buSzPts val="1100"/>
              <a:buChar char="-"/>
            </a:pPr>
            <a:r>
              <a:rPr lang="en-US" dirty="0">
                <a:solidFill>
                  <a:schemeClr val="dk1"/>
                </a:solidFill>
              </a:rPr>
              <a:t>Foote was an American scientist and women’s rights campaigner. She was on the editorial committee of the first women’s rights convention in 1848 and a friend and neighbor of suffragist Elizabeth Cady Stanton. Her work was presented by a man and excluded from the published proceedings. Summaries that were published omitted her conclusions about the impact of carbon dioxide on climate. One publication misrefers to her husband. A later scientist, John Tyndall, was apparently unaware of her work and did not credit her.</a:t>
            </a:r>
            <a:endParaRPr dirty="0"/>
          </a:p>
        </p:txBody>
      </p:sp>
    </p:spTree>
    <p:extLst>
      <p:ext uri="{BB962C8B-B14F-4D97-AF65-F5344CB8AC3E}">
        <p14:creationId xmlns:p14="http://schemas.microsoft.com/office/powerpoint/2010/main" val="18620837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Clr>
                <a:schemeClr val="dk1"/>
              </a:buClr>
              <a:buSzPts val="1100"/>
              <a:buChar char="-"/>
            </a:pPr>
            <a:r>
              <a:rPr lang="en-US" dirty="0">
                <a:solidFill>
                  <a:schemeClr val="dk1"/>
                </a:solidFill>
              </a:rPr>
              <a:t>Foote was an American scientist and women’s rights campaigner. She was on the editorial committee of the first women’s rights convention in 1848 and a friend and neighbor of suffragist Elizabeth Cady Stanton. Her work was presented by a man and excluded from the published proceedings. Summaries that were published omitted her conclusions about the impact of carbon dioxide on climate. One publication misrefers to her husband. A later scientist, John Tyndall, was apparently unaware of her work and did not credit her.</a:t>
            </a:r>
            <a:endParaRPr dirty="0"/>
          </a:p>
        </p:txBody>
      </p:sp>
    </p:spTree>
    <p:extLst>
      <p:ext uri="{BB962C8B-B14F-4D97-AF65-F5344CB8AC3E}">
        <p14:creationId xmlns:p14="http://schemas.microsoft.com/office/powerpoint/2010/main" val="4211703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BE888-0785-284E-940B-80F3853615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4D0A31C-28C5-2FF9-A77B-9A09E2DBB5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29D1CFD-E559-FC5B-937F-79EA56CFC051}"/>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5" name="Footer Placeholder 4">
            <a:extLst>
              <a:ext uri="{FF2B5EF4-FFF2-40B4-BE49-F238E27FC236}">
                <a16:creationId xmlns:a16="http://schemas.microsoft.com/office/drawing/2014/main" id="{8837DDB5-28C5-A9D2-8D16-E263A21818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7E16E8-D423-7852-2765-3604ABCBB4EE}"/>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1048231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749F1-4C68-151C-12B5-B54F9DFF82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741963-AC1B-A052-CE51-8E9A9FFCBB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334C98-B59C-14B7-AD91-B208A0683C36}"/>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5" name="Footer Placeholder 4">
            <a:extLst>
              <a:ext uri="{FF2B5EF4-FFF2-40B4-BE49-F238E27FC236}">
                <a16:creationId xmlns:a16="http://schemas.microsoft.com/office/drawing/2014/main" id="{A281BE58-69E1-FBAD-0B66-C558F3A5E8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F272DA-7FA5-7CE9-7298-C122127AA52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1923062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999F82-BCE0-4D2B-5B48-FB6A0BA1DD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9F46A2-F8EA-D09B-6257-DB12C9D72C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663D05-C0A3-03DD-5089-A715616E8A79}"/>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5" name="Footer Placeholder 4">
            <a:extLst>
              <a:ext uri="{FF2B5EF4-FFF2-40B4-BE49-F238E27FC236}">
                <a16:creationId xmlns:a16="http://schemas.microsoft.com/office/drawing/2014/main" id="{29C44EAD-BAB8-120E-1BEA-57EA075756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7957A-7EF0-2F89-9281-B70C160DBED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23579656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2"/>
        <p:cNvGrpSpPr/>
        <p:nvPr/>
      </p:nvGrpSpPr>
      <p:grpSpPr>
        <a:xfrm>
          <a:off x="0" y="0"/>
          <a:ext cx="0" cy="0"/>
          <a:chOff x="0" y="0"/>
          <a:chExt cx="0" cy="0"/>
        </a:xfrm>
      </p:grpSpPr>
      <p:sp>
        <p:nvSpPr>
          <p:cNvPr id="23" name="Google Shape;23;p79"/>
          <p:cNvSpPr txBox="1">
            <a:spLocks noGrp="1"/>
          </p:cNvSpPr>
          <p:nvPr>
            <p:ph type="title"/>
          </p:nvPr>
        </p:nvSpPr>
        <p:spPr>
          <a:xfrm>
            <a:off x="415600" y="546667"/>
            <a:ext cx="11360800" cy="8104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4" name="Google Shape;24;p79"/>
          <p:cNvSpPr txBox="1">
            <a:spLocks noGrp="1"/>
          </p:cNvSpPr>
          <p:nvPr>
            <p:ph type="body" idx="1"/>
          </p:nvPr>
        </p:nvSpPr>
        <p:spPr>
          <a:xfrm>
            <a:off x="415600" y="1639833"/>
            <a:ext cx="11360800" cy="4452000"/>
          </a:xfrm>
          <a:prstGeom prst="rect">
            <a:avLst/>
          </a:prstGeom>
          <a:noFill/>
          <a:ln>
            <a:noFill/>
          </a:ln>
        </p:spPr>
        <p:txBody>
          <a:bodyPr spcFirstLastPara="1" wrap="square" lIns="91425" tIns="91425" rIns="91425" bIns="91425" anchor="t" anchorCtr="0">
            <a:norm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0"/>
              </a:spcBef>
              <a:spcAft>
                <a:spcPts val="0"/>
              </a:spcAft>
              <a:buSzPts val="1400"/>
              <a:buChar char="○"/>
              <a:defRPr/>
            </a:lvl2pPr>
            <a:lvl3pPr marL="1828754" lvl="2" indent="-423323" algn="l">
              <a:lnSpc>
                <a:spcPct val="115000"/>
              </a:lnSpc>
              <a:spcBef>
                <a:spcPts val="0"/>
              </a:spcBef>
              <a:spcAft>
                <a:spcPts val="0"/>
              </a:spcAft>
              <a:buSzPts val="1400"/>
              <a:buChar char="■"/>
              <a:defRPr/>
            </a:lvl3pPr>
            <a:lvl4pPr marL="2438339" lvl="3" indent="-423323" algn="l">
              <a:lnSpc>
                <a:spcPct val="115000"/>
              </a:lnSpc>
              <a:spcBef>
                <a:spcPts val="0"/>
              </a:spcBef>
              <a:spcAft>
                <a:spcPts val="0"/>
              </a:spcAft>
              <a:buSzPts val="1400"/>
              <a:buChar char="●"/>
              <a:defRPr/>
            </a:lvl4pPr>
            <a:lvl5pPr marL="3047924" lvl="4" indent="-423323" algn="l">
              <a:lnSpc>
                <a:spcPct val="115000"/>
              </a:lnSpc>
              <a:spcBef>
                <a:spcPts val="0"/>
              </a:spcBef>
              <a:spcAft>
                <a:spcPts val="0"/>
              </a:spcAft>
              <a:buSzPts val="1400"/>
              <a:buChar char="○"/>
              <a:defRPr/>
            </a:lvl5pPr>
            <a:lvl6pPr marL="3657509" lvl="5" indent="-423323" algn="l">
              <a:lnSpc>
                <a:spcPct val="115000"/>
              </a:lnSpc>
              <a:spcBef>
                <a:spcPts val="0"/>
              </a:spcBef>
              <a:spcAft>
                <a:spcPts val="0"/>
              </a:spcAft>
              <a:buSzPts val="1400"/>
              <a:buChar char="■"/>
              <a:defRPr/>
            </a:lvl6pPr>
            <a:lvl7pPr marL="4267093" lvl="6" indent="-423323" algn="l">
              <a:lnSpc>
                <a:spcPct val="115000"/>
              </a:lnSpc>
              <a:spcBef>
                <a:spcPts val="0"/>
              </a:spcBef>
              <a:spcAft>
                <a:spcPts val="0"/>
              </a:spcAft>
              <a:buSzPts val="1400"/>
              <a:buChar char="●"/>
              <a:defRPr/>
            </a:lvl7pPr>
            <a:lvl8pPr marL="4876678" lvl="7" indent="-423323" algn="l">
              <a:lnSpc>
                <a:spcPct val="115000"/>
              </a:lnSpc>
              <a:spcBef>
                <a:spcPts val="0"/>
              </a:spcBef>
              <a:spcAft>
                <a:spcPts val="0"/>
              </a:spcAft>
              <a:buSzPts val="1400"/>
              <a:buChar char="○"/>
              <a:defRPr/>
            </a:lvl8pPr>
            <a:lvl9pPr marL="5486263" lvl="8" indent="-423323" algn="l">
              <a:lnSpc>
                <a:spcPct val="115000"/>
              </a:lnSpc>
              <a:spcBef>
                <a:spcPts val="0"/>
              </a:spcBef>
              <a:spcAft>
                <a:spcPts val="0"/>
              </a:spcAft>
              <a:buSzPts val="1400"/>
              <a:buChar char="■"/>
              <a:defRPr/>
            </a:lvl9pPr>
          </a:lstStyle>
          <a:p>
            <a:endParaRPr/>
          </a:p>
        </p:txBody>
      </p:sp>
      <p:sp>
        <p:nvSpPr>
          <p:cNvPr id="25" name="Google Shape;25;p79"/>
          <p:cNvSpPr txBox="1">
            <a:spLocks noGrp="1"/>
          </p:cNvSpPr>
          <p:nvPr>
            <p:ph type="sldNum" idx="12"/>
          </p:nvPr>
        </p:nvSpPr>
        <p:spPr>
          <a:xfrm>
            <a:off x="11280575" y="6201587"/>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81333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bg>
      <p:bgPr>
        <a:solidFill>
          <a:schemeClr val="dk1"/>
        </a:solidFill>
        <a:effectLst/>
      </p:bgPr>
    </p:bg>
    <p:spTree>
      <p:nvGrpSpPr>
        <p:cNvPr id="1" name="Shape 29"/>
        <p:cNvGrpSpPr/>
        <p:nvPr/>
      </p:nvGrpSpPr>
      <p:grpSpPr>
        <a:xfrm>
          <a:off x="0" y="0"/>
          <a:ext cx="0" cy="0"/>
          <a:chOff x="0" y="0"/>
          <a:chExt cx="0" cy="0"/>
        </a:xfrm>
      </p:grpSpPr>
      <p:sp>
        <p:nvSpPr>
          <p:cNvPr id="36" name="Google Shape;36;p45"/>
          <p:cNvSpPr txBox="1">
            <a:spLocks noGrp="1"/>
          </p:cNvSpPr>
          <p:nvPr>
            <p:ph type="title"/>
          </p:nvPr>
        </p:nvSpPr>
        <p:spPr>
          <a:xfrm>
            <a:off x="797467" y="2869796"/>
            <a:ext cx="10962800" cy="11184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4200"/>
              <a:buNone/>
              <a:defRPr sz="5600">
                <a:solidFill>
                  <a:schemeClr val="lt1"/>
                </a:solidFill>
              </a:defRPr>
            </a:lvl1pPr>
            <a:lvl2pPr lvl="1" algn="l">
              <a:lnSpc>
                <a:spcPct val="100000"/>
              </a:lnSpc>
              <a:spcBef>
                <a:spcPts val="0"/>
              </a:spcBef>
              <a:spcAft>
                <a:spcPts val="0"/>
              </a:spcAft>
              <a:buClr>
                <a:schemeClr val="lt1"/>
              </a:buClr>
              <a:buSzPts val="4200"/>
              <a:buNone/>
              <a:defRPr sz="5600">
                <a:solidFill>
                  <a:schemeClr val="lt1"/>
                </a:solidFill>
              </a:defRPr>
            </a:lvl2pPr>
            <a:lvl3pPr lvl="2" algn="l">
              <a:lnSpc>
                <a:spcPct val="100000"/>
              </a:lnSpc>
              <a:spcBef>
                <a:spcPts val="0"/>
              </a:spcBef>
              <a:spcAft>
                <a:spcPts val="0"/>
              </a:spcAft>
              <a:buClr>
                <a:schemeClr val="lt1"/>
              </a:buClr>
              <a:buSzPts val="4200"/>
              <a:buNone/>
              <a:defRPr sz="5600">
                <a:solidFill>
                  <a:schemeClr val="lt1"/>
                </a:solidFill>
              </a:defRPr>
            </a:lvl3pPr>
            <a:lvl4pPr lvl="3" algn="l">
              <a:lnSpc>
                <a:spcPct val="100000"/>
              </a:lnSpc>
              <a:spcBef>
                <a:spcPts val="0"/>
              </a:spcBef>
              <a:spcAft>
                <a:spcPts val="0"/>
              </a:spcAft>
              <a:buClr>
                <a:schemeClr val="lt1"/>
              </a:buClr>
              <a:buSzPts val="4200"/>
              <a:buNone/>
              <a:defRPr sz="5600">
                <a:solidFill>
                  <a:schemeClr val="lt1"/>
                </a:solidFill>
              </a:defRPr>
            </a:lvl4pPr>
            <a:lvl5pPr lvl="4" algn="l">
              <a:lnSpc>
                <a:spcPct val="100000"/>
              </a:lnSpc>
              <a:spcBef>
                <a:spcPts val="0"/>
              </a:spcBef>
              <a:spcAft>
                <a:spcPts val="0"/>
              </a:spcAft>
              <a:buClr>
                <a:schemeClr val="lt1"/>
              </a:buClr>
              <a:buSzPts val="4200"/>
              <a:buNone/>
              <a:defRPr sz="5600">
                <a:solidFill>
                  <a:schemeClr val="lt1"/>
                </a:solidFill>
              </a:defRPr>
            </a:lvl5pPr>
            <a:lvl6pPr lvl="5" algn="l">
              <a:lnSpc>
                <a:spcPct val="100000"/>
              </a:lnSpc>
              <a:spcBef>
                <a:spcPts val="0"/>
              </a:spcBef>
              <a:spcAft>
                <a:spcPts val="0"/>
              </a:spcAft>
              <a:buClr>
                <a:schemeClr val="lt1"/>
              </a:buClr>
              <a:buSzPts val="4200"/>
              <a:buNone/>
              <a:defRPr sz="5600">
                <a:solidFill>
                  <a:schemeClr val="lt1"/>
                </a:solidFill>
              </a:defRPr>
            </a:lvl6pPr>
            <a:lvl7pPr lvl="6" algn="l">
              <a:lnSpc>
                <a:spcPct val="100000"/>
              </a:lnSpc>
              <a:spcBef>
                <a:spcPts val="0"/>
              </a:spcBef>
              <a:spcAft>
                <a:spcPts val="0"/>
              </a:spcAft>
              <a:buClr>
                <a:schemeClr val="lt1"/>
              </a:buClr>
              <a:buSzPts val="4200"/>
              <a:buNone/>
              <a:defRPr sz="5600">
                <a:solidFill>
                  <a:schemeClr val="lt1"/>
                </a:solidFill>
              </a:defRPr>
            </a:lvl7pPr>
            <a:lvl8pPr lvl="7" algn="l">
              <a:lnSpc>
                <a:spcPct val="100000"/>
              </a:lnSpc>
              <a:spcBef>
                <a:spcPts val="0"/>
              </a:spcBef>
              <a:spcAft>
                <a:spcPts val="0"/>
              </a:spcAft>
              <a:buClr>
                <a:schemeClr val="lt1"/>
              </a:buClr>
              <a:buSzPts val="4200"/>
              <a:buNone/>
              <a:defRPr sz="5600">
                <a:solidFill>
                  <a:schemeClr val="lt1"/>
                </a:solidFill>
              </a:defRPr>
            </a:lvl8pPr>
            <a:lvl9pPr lvl="8" algn="l">
              <a:lnSpc>
                <a:spcPct val="100000"/>
              </a:lnSpc>
              <a:spcBef>
                <a:spcPts val="0"/>
              </a:spcBef>
              <a:spcAft>
                <a:spcPts val="0"/>
              </a:spcAft>
              <a:buClr>
                <a:schemeClr val="lt1"/>
              </a:buClr>
              <a:buSzPts val="4200"/>
              <a:buNone/>
              <a:defRPr sz="5600">
                <a:solidFill>
                  <a:schemeClr val="lt1"/>
                </a:solidFill>
              </a:defRPr>
            </a:lvl9pPr>
          </a:lstStyle>
          <a:p>
            <a:endParaRPr dirty="0"/>
          </a:p>
        </p:txBody>
      </p:sp>
      <p:sp>
        <p:nvSpPr>
          <p:cNvPr id="37" name="Google Shape;37;p45"/>
          <p:cNvSpPr txBox="1">
            <a:spLocks noGrp="1"/>
          </p:cNvSpPr>
          <p:nvPr>
            <p:ph type="sldNum" idx="12"/>
          </p:nvPr>
        </p:nvSpPr>
        <p:spPr>
          <a:xfrm>
            <a:off x="11280575" y="6201587"/>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Roboto"/>
                <a:ea typeface="Roboto"/>
                <a:cs typeface="Roboto"/>
                <a:sym typeface="Roboto"/>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5836462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userDrawn="1">
  <p:cSld name="1_Section header">
    <p:bg>
      <p:bgPr>
        <a:solidFill>
          <a:schemeClr val="dk1"/>
        </a:solidFill>
        <a:effectLst/>
      </p:bgPr>
    </p:bg>
    <p:spTree>
      <p:nvGrpSpPr>
        <p:cNvPr id="1" name="Shape 17"/>
        <p:cNvGrpSpPr/>
        <p:nvPr/>
      </p:nvGrpSpPr>
      <p:grpSpPr>
        <a:xfrm>
          <a:off x="0" y="0"/>
          <a:ext cx="0" cy="0"/>
          <a:chOff x="0" y="0"/>
          <a:chExt cx="0" cy="0"/>
        </a:xfrm>
      </p:grpSpPr>
      <p:sp>
        <p:nvSpPr>
          <p:cNvPr id="18" name="Google Shape;18;p45"/>
          <p:cNvSpPr txBox="1">
            <a:spLocks noGrp="1"/>
          </p:cNvSpPr>
          <p:nvPr>
            <p:ph type="title"/>
          </p:nvPr>
        </p:nvSpPr>
        <p:spPr>
          <a:xfrm>
            <a:off x="683575" y="444393"/>
            <a:ext cx="10962800" cy="11184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4200"/>
              <a:buNone/>
              <a:defRPr sz="4533">
                <a:solidFill>
                  <a:schemeClr val="lt1"/>
                </a:solidFill>
              </a:defRPr>
            </a:lvl1pPr>
            <a:lvl2pPr lvl="1" algn="l">
              <a:lnSpc>
                <a:spcPct val="100000"/>
              </a:lnSpc>
              <a:spcBef>
                <a:spcPts val="0"/>
              </a:spcBef>
              <a:spcAft>
                <a:spcPts val="0"/>
              </a:spcAft>
              <a:buClr>
                <a:schemeClr val="lt1"/>
              </a:buClr>
              <a:buSzPts val="4200"/>
              <a:buNone/>
              <a:defRPr sz="5600">
                <a:solidFill>
                  <a:schemeClr val="lt1"/>
                </a:solidFill>
              </a:defRPr>
            </a:lvl2pPr>
            <a:lvl3pPr lvl="2" algn="l">
              <a:lnSpc>
                <a:spcPct val="100000"/>
              </a:lnSpc>
              <a:spcBef>
                <a:spcPts val="0"/>
              </a:spcBef>
              <a:spcAft>
                <a:spcPts val="0"/>
              </a:spcAft>
              <a:buClr>
                <a:schemeClr val="lt1"/>
              </a:buClr>
              <a:buSzPts val="4200"/>
              <a:buNone/>
              <a:defRPr sz="5600">
                <a:solidFill>
                  <a:schemeClr val="lt1"/>
                </a:solidFill>
              </a:defRPr>
            </a:lvl3pPr>
            <a:lvl4pPr lvl="3" algn="l">
              <a:lnSpc>
                <a:spcPct val="100000"/>
              </a:lnSpc>
              <a:spcBef>
                <a:spcPts val="0"/>
              </a:spcBef>
              <a:spcAft>
                <a:spcPts val="0"/>
              </a:spcAft>
              <a:buClr>
                <a:schemeClr val="lt1"/>
              </a:buClr>
              <a:buSzPts val="4200"/>
              <a:buNone/>
              <a:defRPr sz="5600">
                <a:solidFill>
                  <a:schemeClr val="lt1"/>
                </a:solidFill>
              </a:defRPr>
            </a:lvl4pPr>
            <a:lvl5pPr lvl="4" algn="l">
              <a:lnSpc>
                <a:spcPct val="100000"/>
              </a:lnSpc>
              <a:spcBef>
                <a:spcPts val="0"/>
              </a:spcBef>
              <a:spcAft>
                <a:spcPts val="0"/>
              </a:spcAft>
              <a:buClr>
                <a:schemeClr val="lt1"/>
              </a:buClr>
              <a:buSzPts val="4200"/>
              <a:buNone/>
              <a:defRPr sz="5600">
                <a:solidFill>
                  <a:schemeClr val="lt1"/>
                </a:solidFill>
              </a:defRPr>
            </a:lvl5pPr>
            <a:lvl6pPr lvl="5" algn="l">
              <a:lnSpc>
                <a:spcPct val="100000"/>
              </a:lnSpc>
              <a:spcBef>
                <a:spcPts val="0"/>
              </a:spcBef>
              <a:spcAft>
                <a:spcPts val="0"/>
              </a:spcAft>
              <a:buClr>
                <a:schemeClr val="lt1"/>
              </a:buClr>
              <a:buSzPts val="4200"/>
              <a:buNone/>
              <a:defRPr sz="5600">
                <a:solidFill>
                  <a:schemeClr val="lt1"/>
                </a:solidFill>
              </a:defRPr>
            </a:lvl6pPr>
            <a:lvl7pPr lvl="6" algn="l">
              <a:lnSpc>
                <a:spcPct val="100000"/>
              </a:lnSpc>
              <a:spcBef>
                <a:spcPts val="0"/>
              </a:spcBef>
              <a:spcAft>
                <a:spcPts val="0"/>
              </a:spcAft>
              <a:buClr>
                <a:schemeClr val="lt1"/>
              </a:buClr>
              <a:buSzPts val="4200"/>
              <a:buNone/>
              <a:defRPr sz="5600">
                <a:solidFill>
                  <a:schemeClr val="lt1"/>
                </a:solidFill>
              </a:defRPr>
            </a:lvl7pPr>
            <a:lvl8pPr lvl="7" algn="l">
              <a:lnSpc>
                <a:spcPct val="100000"/>
              </a:lnSpc>
              <a:spcBef>
                <a:spcPts val="0"/>
              </a:spcBef>
              <a:spcAft>
                <a:spcPts val="0"/>
              </a:spcAft>
              <a:buClr>
                <a:schemeClr val="lt1"/>
              </a:buClr>
              <a:buSzPts val="4200"/>
              <a:buNone/>
              <a:defRPr sz="5600">
                <a:solidFill>
                  <a:schemeClr val="lt1"/>
                </a:solidFill>
              </a:defRPr>
            </a:lvl8pPr>
            <a:lvl9pPr lvl="8" algn="l">
              <a:lnSpc>
                <a:spcPct val="100000"/>
              </a:lnSpc>
              <a:spcBef>
                <a:spcPts val="0"/>
              </a:spcBef>
              <a:spcAft>
                <a:spcPts val="0"/>
              </a:spcAft>
              <a:buClr>
                <a:schemeClr val="lt1"/>
              </a:buClr>
              <a:buSzPts val="4200"/>
              <a:buNone/>
              <a:defRPr sz="5600">
                <a:solidFill>
                  <a:schemeClr val="lt1"/>
                </a:solidFill>
              </a:defRPr>
            </a:lvl9pPr>
          </a:lstStyle>
          <a:p>
            <a:endParaRPr dirty="0"/>
          </a:p>
        </p:txBody>
      </p:sp>
      <p:sp>
        <p:nvSpPr>
          <p:cNvPr id="19" name="Google Shape;19;p45"/>
          <p:cNvSpPr txBox="1">
            <a:spLocks noGrp="1"/>
          </p:cNvSpPr>
          <p:nvPr>
            <p:ph type="sldNum" idx="12"/>
          </p:nvPr>
        </p:nvSpPr>
        <p:spPr>
          <a:xfrm>
            <a:off x="11280575" y="6201587"/>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
        <p:nvSpPr>
          <p:cNvPr id="6" name="Google Shape;26;p47">
            <a:extLst>
              <a:ext uri="{FF2B5EF4-FFF2-40B4-BE49-F238E27FC236}">
                <a16:creationId xmlns:a16="http://schemas.microsoft.com/office/drawing/2014/main" id="{7605D366-776C-344D-978A-A05EA20C0D26}"/>
              </a:ext>
            </a:extLst>
          </p:cNvPr>
          <p:cNvSpPr txBox="1">
            <a:spLocks noGrp="1"/>
          </p:cNvSpPr>
          <p:nvPr>
            <p:ph type="body" idx="1"/>
          </p:nvPr>
        </p:nvSpPr>
        <p:spPr>
          <a:xfrm>
            <a:off x="683575" y="1656189"/>
            <a:ext cx="10962800" cy="4452000"/>
          </a:xfrm>
          <a:prstGeom prst="rect">
            <a:avLst/>
          </a:prstGeom>
          <a:noFill/>
          <a:ln>
            <a:noFill/>
          </a:ln>
        </p:spPr>
        <p:txBody>
          <a:bodyPr spcFirstLastPara="1" wrap="square" lIns="91425" tIns="91425" rIns="91425" bIns="91425" anchor="t" anchorCtr="0">
            <a:normAutofit/>
          </a:bodyPr>
          <a:lstStyle>
            <a:lvl1pPr marL="609585" lvl="0" indent="-423323" algn="l">
              <a:lnSpc>
                <a:spcPct val="115000"/>
              </a:lnSpc>
              <a:spcBef>
                <a:spcPts val="0"/>
              </a:spcBef>
              <a:spcAft>
                <a:spcPts val="0"/>
              </a:spcAft>
              <a:buClr>
                <a:schemeClr val="bg1"/>
              </a:buClr>
              <a:buSzPts val="1400"/>
              <a:buChar char="●"/>
              <a:defRPr sz="2667" baseline="0">
                <a:solidFill>
                  <a:schemeClr val="bg1"/>
                </a:solidFill>
                <a:latin typeface="Times New Roman" panose="02020603050405020304" pitchFamily="18" charset="0"/>
              </a:defRPr>
            </a:lvl1pPr>
            <a:lvl2pPr marL="1219170" lvl="1" indent="-406390" algn="l">
              <a:lnSpc>
                <a:spcPct val="115000"/>
              </a:lnSpc>
              <a:spcBef>
                <a:spcPts val="0"/>
              </a:spcBef>
              <a:spcAft>
                <a:spcPts val="0"/>
              </a:spcAft>
              <a:buSzPts val="1200"/>
              <a:buChar char="○"/>
              <a:defRPr sz="1600"/>
            </a:lvl2pPr>
            <a:lvl3pPr marL="1828754" lvl="2" indent="-406390" algn="l">
              <a:lnSpc>
                <a:spcPct val="115000"/>
              </a:lnSpc>
              <a:spcBef>
                <a:spcPts val="0"/>
              </a:spcBef>
              <a:spcAft>
                <a:spcPts val="0"/>
              </a:spcAft>
              <a:buSzPts val="1200"/>
              <a:buChar char="■"/>
              <a:defRPr sz="1600"/>
            </a:lvl3pPr>
            <a:lvl4pPr marL="2438339" lvl="3" indent="-406390" algn="l">
              <a:lnSpc>
                <a:spcPct val="115000"/>
              </a:lnSpc>
              <a:spcBef>
                <a:spcPts val="0"/>
              </a:spcBef>
              <a:spcAft>
                <a:spcPts val="0"/>
              </a:spcAft>
              <a:buSzPts val="1200"/>
              <a:buChar char="●"/>
              <a:defRPr sz="1600"/>
            </a:lvl4pPr>
            <a:lvl5pPr marL="3047924" lvl="4" indent="-406390" algn="l">
              <a:lnSpc>
                <a:spcPct val="115000"/>
              </a:lnSpc>
              <a:spcBef>
                <a:spcPts val="0"/>
              </a:spcBef>
              <a:spcAft>
                <a:spcPts val="0"/>
              </a:spcAft>
              <a:buSzPts val="1200"/>
              <a:buChar char="○"/>
              <a:defRPr sz="1600"/>
            </a:lvl5pPr>
            <a:lvl6pPr marL="3657509" lvl="5" indent="-406390" algn="l">
              <a:lnSpc>
                <a:spcPct val="115000"/>
              </a:lnSpc>
              <a:spcBef>
                <a:spcPts val="0"/>
              </a:spcBef>
              <a:spcAft>
                <a:spcPts val="0"/>
              </a:spcAft>
              <a:buSzPts val="1200"/>
              <a:buChar char="■"/>
              <a:defRPr sz="1600"/>
            </a:lvl6pPr>
            <a:lvl7pPr marL="4267093" lvl="6" indent="-406390" algn="l">
              <a:lnSpc>
                <a:spcPct val="115000"/>
              </a:lnSpc>
              <a:spcBef>
                <a:spcPts val="0"/>
              </a:spcBef>
              <a:spcAft>
                <a:spcPts val="0"/>
              </a:spcAft>
              <a:buSzPts val="1200"/>
              <a:buChar char="●"/>
              <a:defRPr sz="1600"/>
            </a:lvl7pPr>
            <a:lvl8pPr marL="4876678" lvl="7" indent="-406390" algn="l">
              <a:lnSpc>
                <a:spcPct val="115000"/>
              </a:lnSpc>
              <a:spcBef>
                <a:spcPts val="0"/>
              </a:spcBef>
              <a:spcAft>
                <a:spcPts val="0"/>
              </a:spcAft>
              <a:buSzPts val="1200"/>
              <a:buChar char="○"/>
              <a:defRPr sz="1600"/>
            </a:lvl8pPr>
            <a:lvl9pPr marL="5486263" lvl="8" indent="-406390" algn="l">
              <a:lnSpc>
                <a:spcPct val="115000"/>
              </a:lnSpc>
              <a:spcBef>
                <a:spcPts val="0"/>
              </a:spcBef>
              <a:spcAft>
                <a:spcPts val="0"/>
              </a:spcAft>
              <a:buSzPts val="1200"/>
              <a:buChar char="■"/>
              <a:defRPr sz="1600"/>
            </a:lvl9pPr>
          </a:lstStyle>
          <a:p>
            <a:endParaRPr dirty="0"/>
          </a:p>
        </p:txBody>
      </p:sp>
    </p:spTree>
    <p:extLst>
      <p:ext uri="{BB962C8B-B14F-4D97-AF65-F5344CB8AC3E}">
        <p14:creationId xmlns:p14="http://schemas.microsoft.com/office/powerpoint/2010/main" val="362989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9B1D4-A3AB-8253-6C28-2E20D1BA48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512D0C-AD26-B241-D5BB-42061EC58A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135908-D991-6EB7-7083-CDFE78DA9328}"/>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5" name="Footer Placeholder 4">
            <a:extLst>
              <a:ext uri="{FF2B5EF4-FFF2-40B4-BE49-F238E27FC236}">
                <a16:creationId xmlns:a16="http://schemas.microsoft.com/office/drawing/2014/main" id="{737B9663-CAB9-3D23-F079-1F59C52BDC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DA20E-187B-C35D-C081-4F1B6F952EC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210376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1B282-B09A-D293-EF5C-BC958805DF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3D12BF-9BD8-6F93-D637-38B0F674E4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2033AB-373A-DA46-7CE5-1BF9CD31E684}"/>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5" name="Footer Placeholder 4">
            <a:extLst>
              <a:ext uri="{FF2B5EF4-FFF2-40B4-BE49-F238E27FC236}">
                <a16:creationId xmlns:a16="http://schemas.microsoft.com/office/drawing/2014/main" id="{F819DA9B-DFBF-83B7-A400-1E3EC75901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1390C0-96FB-75E4-0DD8-BF88AABABAFB}"/>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4108988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8A455-85AD-348B-DD6A-E2776067D0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FB7CF8-EE00-C297-8E22-7A2368535E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073584-0540-C839-C4F5-D74EB65A1F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1368B77-D32D-2A80-3826-824BA530E61E}"/>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6" name="Footer Placeholder 5">
            <a:extLst>
              <a:ext uri="{FF2B5EF4-FFF2-40B4-BE49-F238E27FC236}">
                <a16:creationId xmlns:a16="http://schemas.microsoft.com/office/drawing/2014/main" id="{BFEA235C-2A36-E8BE-EBA7-1B91829523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06415A-A468-BFAC-F065-5557B45DFBB9}"/>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4255660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93295-726F-B0EC-10D6-E9BB733E70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7903DF-C788-B4B0-78DD-E87B56D601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AB5C4E-1EC8-3BA0-7DC8-3FBF32A9F7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2CD69E-7A3E-6510-E924-1747F832A9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C5AE23-526C-1E48-3443-E37F7FCAF6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D7BDDD-E4DE-A577-2DBC-69580CF86CE7}"/>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8" name="Footer Placeholder 7">
            <a:extLst>
              <a:ext uri="{FF2B5EF4-FFF2-40B4-BE49-F238E27FC236}">
                <a16:creationId xmlns:a16="http://schemas.microsoft.com/office/drawing/2014/main" id="{E22EF643-9FC1-4A03-D4F7-456451A852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16615C-BFCA-73B4-C247-2D564403DE3D}"/>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1988009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B77E6-C967-35EB-E364-0BF8D43466D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424EE43-BC45-6C77-D1CB-D42160300B17}"/>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4" name="Footer Placeholder 3">
            <a:extLst>
              <a:ext uri="{FF2B5EF4-FFF2-40B4-BE49-F238E27FC236}">
                <a16:creationId xmlns:a16="http://schemas.microsoft.com/office/drawing/2014/main" id="{A96571A5-CC92-8536-E8A1-58015F69DA8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DFC264-1118-E7BC-68E7-4D2D60CC6EC3}"/>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2579060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D9A16A-8151-1F9F-C293-58D4B4340BDF}"/>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3" name="Footer Placeholder 2">
            <a:extLst>
              <a:ext uri="{FF2B5EF4-FFF2-40B4-BE49-F238E27FC236}">
                <a16:creationId xmlns:a16="http://schemas.microsoft.com/office/drawing/2014/main" id="{99046F05-0982-590D-927F-DACE810C45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5895E39-2843-2660-5C26-80F9E66E3FE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582735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AB56-E953-6A80-74E5-650284377B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803490-4A75-B23F-8427-0CB9119502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5ACA51-327D-A7AF-2B6E-BE6BBC44D4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0F5A9B-E179-B1AC-D70F-4B5F516AE4CD}"/>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6" name="Footer Placeholder 5">
            <a:extLst>
              <a:ext uri="{FF2B5EF4-FFF2-40B4-BE49-F238E27FC236}">
                <a16:creationId xmlns:a16="http://schemas.microsoft.com/office/drawing/2014/main" id="{9B20E81E-967C-3D8A-D22F-FD1494177C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95A391-05AA-8D24-847A-229F860B7386}"/>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1088558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DBFA2-81CD-B2F1-2436-63D6A44436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30A78F-1272-83A3-48BC-08969498C2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9A4E63C-1E15-422B-FFD2-1CD7607469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9D9185-963A-FA54-8167-C944A5051D43}"/>
              </a:ext>
            </a:extLst>
          </p:cNvPr>
          <p:cNvSpPr>
            <a:spLocks noGrp="1"/>
          </p:cNvSpPr>
          <p:nvPr>
            <p:ph type="dt" sz="half" idx="10"/>
          </p:nvPr>
        </p:nvSpPr>
        <p:spPr/>
        <p:txBody>
          <a:bodyPr/>
          <a:lstStyle/>
          <a:p>
            <a:fld id="{BC9BBC61-4E58-4A4F-A997-D86CCBC15E1C}" type="datetimeFigureOut">
              <a:rPr lang="en-US" smtClean="0"/>
              <a:t>12/12/23</a:t>
            </a:fld>
            <a:endParaRPr lang="en-US"/>
          </a:p>
        </p:txBody>
      </p:sp>
      <p:sp>
        <p:nvSpPr>
          <p:cNvPr id="6" name="Footer Placeholder 5">
            <a:extLst>
              <a:ext uri="{FF2B5EF4-FFF2-40B4-BE49-F238E27FC236}">
                <a16:creationId xmlns:a16="http://schemas.microsoft.com/office/drawing/2014/main" id="{AAAFCB90-63F3-6105-8093-803076A62C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17061E-173C-DAE8-BDD5-D25D032969EB}"/>
              </a:ext>
            </a:extLst>
          </p:cNvPr>
          <p:cNvSpPr>
            <a:spLocks noGrp="1"/>
          </p:cNvSpPr>
          <p:nvPr>
            <p:ph type="sldNum" sz="quarter" idx="12"/>
          </p:nvPr>
        </p:nvSpPr>
        <p:spPr/>
        <p:txBody>
          <a:bodyPr/>
          <a:lstStyle/>
          <a:p>
            <a:fld id="{4CAE7F12-CFA2-4C4D-ADF4-43411817ED70}" type="slidenum">
              <a:rPr lang="en-US" smtClean="0"/>
              <a:t>‹#›</a:t>
            </a:fld>
            <a:endParaRPr lang="en-US"/>
          </a:p>
        </p:txBody>
      </p:sp>
    </p:spTree>
    <p:extLst>
      <p:ext uri="{BB962C8B-B14F-4D97-AF65-F5344CB8AC3E}">
        <p14:creationId xmlns:p14="http://schemas.microsoft.com/office/powerpoint/2010/main" val="3661302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624D74-32C1-0164-F9FB-69A16A59E7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2E01E7-E1FD-EFE1-E31E-659C2BBFAF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DCAB29-9C23-7678-640C-DADB41A652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9BBC61-4E58-4A4F-A997-D86CCBC15E1C}" type="datetimeFigureOut">
              <a:rPr lang="en-US" smtClean="0"/>
              <a:t>12/12/23</a:t>
            </a:fld>
            <a:endParaRPr lang="en-US"/>
          </a:p>
        </p:txBody>
      </p:sp>
      <p:sp>
        <p:nvSpPr>
          <p:cNvPr id="5" name="Footer Placeholder 4">
            <a:extLst>
              <a:ext uri="{FF2B5EF4-FFF2-40B4-BE49-F238E27FC236}">
                <a16:creationId xmlns:a16="http://schemas.microsoft.com/office/drawing/2014/main" id="{05494118-8F75-A640-BC0B-AACFC2E491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53DBE0-2700-9CDB-C1F2-7708038567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AE7F12-CFA2-4C4D-ADF4-43411817ED70}" type="slidenum">
              <a:rPr lang="en-US" smtClean="0"/>
              <a:t>‹#›</a:t>
            </a:fld>
            <a:endParaRPr lang="en-US"/>
          </a:p>
        </p:txBody>
      </p:sp>
    </p:spTree>
    <p:extLst>
      <p:ext uri="{BB962C8B-B14F-4D97-AF65-F5344CB8AC3E}">
        <p14:creationId xmlns:p14="http://schemas.microsoft.com/office/powerpoint/2010/main" val="35816413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8eyNm2QcOw8&amp;feature=youtu.be"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4.png"/><Relationship Id="rId5" Type="http://schemas.openxmlformats.org/officeDocument/2006/relationships/hyperlink" Target="https://www.youtube.com/watch?v=jOVvXDI0KbY" TargetMode="External"/><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hyperlink" Target="https://upload.wikimedia.org/wikipedia/commons/a/ab/Thermohaline_circulation.svg"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www.carbonbrief.org/atlantic-conveyor-belt-has-slowed-15-per-cent-since-mid-twentieth-century/" TargetMode="External"/><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esa.int/ESA_Multimedia/Images/2014/11/Mean_dynamic_topography"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767C03-0D4A-B34F-B6AB-CA26AC2E8603}"/>
              </a:ext>
            </a:extLst>
          </p:cNvPr>
          <p:cNvSpPr txBox="1"/>
          <p:nvPr/>
        </p:nvSpPr>
        <p:spPr>
          <a:xfrm>
            <a:off x="-1" y="0"/>
            <a:ext cx="4826001" cy="461665"/>
          </a:xfrm>
          <a:prstGeom prst="rect">
            <a:avLst/>
          </a:prstGeom>
          <a:solidFill>
            <a:schemeClr val="accent2"/>
          </a:solidFill>
        </p:spPr>
        <p:txBody>
          <a:bodyPr wrap="square" rtlCol="0">
            <a:spAutoFit/>
          </a:bodyPr>
          <a:lstStyle/>
          <a:p>
            <a:r>
              <a:rPr lang="en-US" sz="2400" b="1" dirty="0"/>
              <a:t>Goals for today</a:t>
            </a:r>
          </a:p>
        </p:txBody>
      </p:sp>
      <p:sp>
        <p:nvSpPr>
          <p:cNvPr id="3" name="AutoShape 4">
            <a:extLst>
              <a:ext uri="{FF2B5EF4-FFF2-40B4-BE49-F238E27FC236}">
                <a16:creationId xmlns:a16="http://schemas.microsoft.com/office/drawing/2014/main" id="{CE403E46-5304-24AE-C04E-9FDB1EB14681}"/>
              </a:ext>
            </a:extLst>
          </p:cNvPr>
          <p:cNvSpPr>
            <a:spLocks noChangeAspect="1" noChangeArrowheads="1"/>
          </p:cNvSpPr>
          <p:nvPr/>
        </p:nvSpPr>
        <p:spPr bwMode="auto">
          <a:xfrm>
            <a:off x="4029075" y="0"/>
            <a:ext cx="4132263"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CEED802C-FC85-C64D-6A82-48DC7A49894E}"/>
              </a:ext>
            </a:extLst>
          </p:cNvPr>
          <p:cNvSpPr txBox="1"/>
          <p:nvPr/>
        </p:nvSpPr>
        <p:spPr>
          <a:xfrm>
            <a:off x="265906" y="1377511"/>
            <a:ext cx="11658600" cy="3046988"/>
          </a:xfrm>
          <a:prstGeom prst="rect">
            <a:avLst/>
          </a:prstGeom>
          <a:noFill/>
        </p:spPr>
        <p:txBody>
          <a:bodyPr wrap="square" rtlCol="0">
            <a:spAutoFit/>
          </a:bodyPr>
          <a:lstStyle/>
          <a:p>
            <a:pPr marL="457200" indent="-457200">
              <a:buFont typeface="+mj-lt"/>
              <a:buAutoNum type="arabicPeriod"/>
            </a:pPr>
            <a:r>
              <a:rPr lang="en-US" sz="2400" dirty="0"/>
              <a:t>Climate in “recent” times</a:t>
            </a:r>
          </a:p>
          <a:p>
            <a:pPr marL="914400" lvl="1" indent="-457200">
              <a:buFont typeface="Arial" panose="020B0604020202020204" pitchFamily="34" charset="0"/>
              <a:buChar char="•"/>
            </a:pPr>
            <a:r>
              <a:rPr lang="en-US" sz="2400" dirty="0"/>
              <a:t>Pleistocene (back 3 million years)</a:t>
            </a:r>
          </a:p>
          <a:p>
            <a:pPr marL="914400" lvl="1" indent="-457200">
              <a:buFont typeface="Arial" panose="020B0604020202020204" pitchFamily="34" charset="0"/>
              <a:buChar char="•"/>
            </a:pPr>
            <a:r>
              <a:rPr lang="en-US" sz="2400" dirty="0"/>
              <a:t>Holocene (starting 10,000 years ago)</a:t>
            </a:r>
          </a:p>
          <a:p>
            <a:pPr marL="914400" lvl="1" indent="-457200">
              <a:buFont typeface="Arial" panose="020B0604020202020204" pitchFamily="34" charset="0"/>
              <a:buChar char="•"/>
            </a:pPr>
            <a:r>
              <a:rPr lang="en-US" sz="2400" dirty="0"/>
              <a:t>Anthropocene (beginning in last 150 years)</a:t>
            </a:r>
          </a:p>
          <a:p>
            <a:pPr marL="457200" indent="-457200">
              <a:buFont typeface="+mj-lt"/>
              <a:buAutoNum type="arabicPeriod"/>
            </a:pPr>
            <a:r>
              <a:rPr lang="en-US" sz="2400" dirty="0"/>
              <a:t>Some historical perspectives</a:t>
            </a:r>
          </a:p>
          <a:p>
            <a:pPr marL="914400" lvl="1" indent="-457200">
              <a:buFont typeface="Arial" panose="020B0604020202020204" pitchFamily="34" charset="0"/>
              <a:buChar char="•"/>
            </a:pPr>
            <a:r>
              <a:rPr lang="en-US" sz="2400" dirty="0"/>
              <a:t>Eunice Foote, mid-1800s: how the greenhouse effect works</a:t>
            </a:r>
          </a:p>
          <a:p>
            <a:pPr marL="914400" lvl="1" indent="-457200">
              <a:buFont typeface="Arial" panose="020B0604020202020204" pitchFamily="34" charset="0"/>
              <a:buChar char="•"/>
            </a:pPr>
            <a:r>
              <a:rPr lang="en-US" sz="2400" dirty="0"/>
              <a:t>Svante Arrhenius, early 1900s: how the greenhouse effect could be a good thing</a:t>
            </a:r>
          </a:p>
          <a:p>
            <a:pPr marL="457200" indent="-457200">
              <a:buFont typeface="+mj-lt"/>
              <a:buAutoNum type="arabicPeriod"/>
            </a:pPr>
            <a:r>
              <a:rPr lang="en-US" sz="2400" dirty="0"/>
              <a:t>Importance of Polar Amplification (NASA scientists, Francis &amp; </a:t>
            </a:r>
            <a:r>
              <a:rPr lang="en-US" sz="2400" dirty="0" err="1"/>
              <a:t>Vavrus</a:t>
            </a:r>
            <a:r>
              <a:rPr lang="en-US" sz="2400" dirty="0"/>
              <a:t> and others)</a:t>
            </a:r>
          </a:p>
        </p:txBody>
      </p:sp>
    </p:spTree>
    <p:extLst>
      <p:ext uri="{BB962C8B-B14F-4D97-AF65-F5344CB8AC3E}">
        <p14:creationId xmlns:p14="http://schemas.microsoft.com/office/powerpoint/2010/main" val="10359801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4" name="Picture 3">
            <a:extLst>
              <a:ext uri="{FF2B5EF4-FFF2-40B4-BE49-F238E27FC236}">
                <a16:creationId xmlns:a16="http://schemas.microsoft.com/office/drawing/2014/main" id="{9961A690-2FAA-2F0F-D144-EFE99A84F2C3}"/>
              </a:ext>
            </a:extLst>
          </p:cNvPr>
          <p:cNvPicPr>
            <a:picLocks noChangeAspect="1"/>
          </p:cNvPicPr>
          <p:nvPr/>
        </p:nvPicPr>
        <p:blipFill>
          <a:blip r:embed="rId3"/>
          <a:stretch>
            <a:fillRect/>
          </a:stretch>
        </p:blipFill>
        <p:spPr>
          <a:xfrm>
            <a:off x="7886700" y="174482"/>
            <a:ext cx="4139037" cy="6277869"/>
          </a:xfrm>
          <a:prstGeom prst="rect">
            <a:avLst/>
          </a:prstGeom>
        </p:spPr>
      </p:pic>
      <p:sp>
        <p:nvSpPr>
          <p:cNvPr id="8" name="TextBox 7">
            <a:extLst>
              <a:ext uri="{FF2B5EF4-FFF2-40B4-BE49-F238E27FC236}">
                <a16:creationId xmlns:a16="http://schemas.microsoft.com/office/drawing/2014/main" id="{18F9CF1D-7F4D-125C-2ED9-CA8CF5D46DE8}"/>
              </a:ext>
            </a:extLst>
          </p:cNvPr>
          <p:cNvSpPr txBox="1"/>
          <p:nvPr/>
        </p:nvSpPr>
        <p:spPr>
          <a:xfrm>
            <a:off x="305764" y="931289"/>
            <a:ext cx="7290061" cy="1446358"/>
          </a:xfrm>
          <a:prstGeom prst="rect">
            <a:avLst/>
          </a:prstGeom>
          <a:ln w="57150"/>
        </p:spPr>
        <p:style>
          <a:lnRef idx="2">
            <a:schemeClr val="dk1"/>
          </a:lnRef>
          <a:fillRef idx="1">
            <a:schemeClr val="lt1"/>
          </a:fillRef>
          <a:effectRef idx="0">
            <a:schemeClr val="dk1"/>
          </a:effectRef>
          <a:fontRef idx="minor">
            <a:schemeClr val="dk1"/>
          </a:fontRef>
        </p:style>
        <p:txBody>
          <a:bodyPr wrap="square" rtlCol="0">
            <a:spAutoFit/>
          </a:bodyPr>
          <a:lstStyle/>
          <a:p>
            <a:r>
              <a:rPr lang="en-US" sz="2933" dirty="0"/>
              <a:t>“Any doubling of the percentage of carbon dioxide in the air would raise the temperature of the earth’s surface by 4°”</a:t>
            </a:r>
          </a:p>
        </p:txBody>
      </p:sp>
      <p:sp>
        <p:nvSpPr>
          <p:cNvPr id="10" name="TextBox 9">
            <a:extLst>
              <a:ext uri="{FF2B5EF4-FFF2-40B4-BE49-F238E27FC236}">
                <a16:creationId xmlns:a16="http://schemas.microsoft.com/office/drawing/2014/main" id="{1DD2BBC3-A7D0-F94B-E485-82CA12002300}"/>
              </a:ext>
            </a:extLst>
          </p:cNvPr>
          <p:cNvSpPr txBox="1"/>
          <p:nvPr/>
        </p:nvSpPr>
        <p:spPr>
          <a:xfrm>
            <a:off x="768031" y="3305833"/>
            <a:ext cx="5701349" cy="2349041"/>
          </a:xfrm>
          <a:prstGeom prst="rect">
            <a:avLst/>
          </a:prstGeom>
          <a:ln w="57150"/>
        </p:spPr>
        <p:style>
          <a:lnRef idx="2">
            <a:schemeClr val="dk1"/>
          </a:lnRef>
          <a:fillRef idx="1">
            <a:schemeClr val="lt1"/>
          </a:fillRef>
          <a:effectRef idx="0">
            <a:schemeClr val="dk1"/>
          </a:effectRef>
          <a:fontRef idx="minor">
            <a:schemeClr val="dk1"/>
          </a:fontRef>
        </p:style>
        <p:txBody>
          <a:bodyPr wrap="square" rtlCol="0">
            <a:spAutoFit/>
          </a:bodyPr>
          <a:lstStyle/>
          <a:p>
            <a:r>
              <a:rPr lang="en-US" sz="2933" dirty="0"/>
              <a:t>“The enormous combustion of coal by our industrial establishments suffices to increase the percentage of carbon dioxide in the air to a perceptible degree.”</a:t>
            </a:r>
          </a:p>
        </p:txBody>
      </p:sp>
      <p:sp>
        <p:nvSpPr>
          <p:cNvPr id="3" name="TextBox 2">
            <a:extLst>
              <a:ext uri="{FF2B5EF4-FFF2-40B4-BE49-F238E27FC236}">
                <a16:creationId xmlns:a16="http://schemas.microsoft.com/office/drawing/2014/main" id="{D165478D-88A2-130F-277F-50A14B4E707C}"/>
              </a:ext>
            </a:extLst>
          </p:cNvPr>
          <p:cNvSpPr txBox="1"/>
          <p:nvPr/>
        </p:nvSpPr>
        <p:spPr>
          <a:xfrm>
            <a:off x="0" y="2677"/>
            <a:ext cx="7425804" cy="461665"/>
          </a:xfrm>
          <a:prstGeom prst="rect">
            <a:avLst/>
          </a:prstGeom>
          <a:solidFill>
            <a:schemeClr val="accent2"/>
          </a:solidFill>
        </p:spPr>
        <p:txBody>
          <a:bodyPr wrap="square" rtlCol="0">
            <a:spAutoFit/>
          </a:bodyPr>
          <a:lstStyle/>
          <a:p>
            <a:r>
              <a:rPr lang="en-US" sz="2400" b="1" dirty="0"/>
              <a:t>Svante Arrhenius, 1909</a:t>
            </a:r>
            <a:endParaRPr lang="en-US" sz="2400" b="1" baseline="-25000" dirty="0"/>
          </a:p>
        </p:txBody>
      </p:sp>
    </p:spTree>
    <p:extLst>
      <p:ext uri="{BB962C8B-B14F-4D97-AF65-F5344CB8AC3E}">
        <p14:creationId xmlns:p14="http://schemas.microsoft.com/office/powerpoint/2010/main" val="327246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4" name="Picture 3">
            <a:extLst>
              <a:ext uri="{FF2B5EF4-FFF2-40B4-BE49-F238E27FC236}">
                <a16:creationId xmlns:a16="http://schemas.microsoft.com/office/drawing/2014/main" id="{9961A690-2FAA-2F0F-D144-EFE99A84F2C3}"/>
              </a:ext>
            </a:extLst>
          </p:cNvPr>
          <p:cNvPicPr>
            <a:picLocks noChangeAspect="1"/>
          </p:cNvPicPr>
          <p:nvPr/>
        </p:nvPicPr>
        <p:blipFill>
          <a:blip r:embed="rId3"/>
          <a:stretch>
            <a:fillRect/>
          </a:stretch>
        </p:blipFill>
        <p:spPr>
          <a:xfrm>
            <a:off x="7886700" y="174482"/>
            <a:ext cx="4139037" cy="6277869"/>
          </a:xfrm>
          <a:prstGeom prst="rect">
            <a:avLst/>
          </a:prstGeom>
        </p:spPr>
      </p:pic>
      <p:sp>
        <p:nvSpPr>
          <p:cNvPr id="9" name="TextBox 8">
            <a:extLst>
              <a:ext uri="{FF2B5EF4-FFF2-40B4-BE49-F238E27FC236}">
                <a16:creationId xmlns:a16="http://schemas.microsoft.com/office/drawing/2014/main" id="{20E74B8E-EA38-0E2F-D491-150CD3E56015}"/>
              </a:ext>
            </a:extLst>
          </p:cNvPr>
          <p:cNvSpPr txBox="1"/>
          <p:nvPr/>
        </p:nvSpPr>
        <p:spPr>
          <a:xfrm>
            <a:off x="257330" y="2617673"/>
            <a:ext cx="8095941" cy="2800382"/>
          </a:xfrm>
          <a:prstGeom prst="rect">
            <a:avLst/>
          </a:prstGeom>
          <a:ln w="57150"/>
        </p:spPr>
        <p:style>
          <a:lnRef idx="2">
            <a:schemeClr val="dk1"/>
          </a:lnRef>
          <a:fillRef idx="1">
            <a:schemeClr val="lt1"/>
          </a:fillRef>
          <a:effectRef idx="0">
            <a:schemeClr val="dk1"/>
          </a:effectRef>
          <a:fontRef idx="minor">
            <a:schemeClr val="dk1"/>
          </a:fontRef>
        </p:style>
        <p:txBody>
          <a:bodyPr wrap="square" rtlCol="0">
            <a:spAutoFit/>
          </a:bodyPr>
          <a:lstStyle/>
          <a:p>
            <a:r>
              <a:rPr lang="en-US" sz="2933" dirty="0"/>
              <a:t>By increasing CO</a:t>
            </a:r>
            <a:r>
              <a:rPr lang="en-US" sz="2933" baseline="-25000" dirty="0"/>
              <a:t>2 </a:t>
            </a:r>
            <a:r>
              <a:rPr lang="en-US" sz="2933" dirty="0"/>
              <a:t>“…in the atmosphere, we may hope to enjoy ages with more equable and better climates, especially as regards the colder regions of the earth, ages when the earth will bring forth much more abundant crops than at present, for the benefit of a rapidly propagating mankind.”</a:t>
            </a:r>
          </a:p>
        </p:txBody>
      </p:sp>
      <p:sp>
        <p:nvSpPr>
          <p:cNvPr id="3" name="TextBox 2">
            <a:extLst>
              <a:ext uri="{FF2B5EF4-FFF2-40B4-BE49-F238E27FC236}">
                <a16:creationId xmlns:a16="http://schemas.microsoft.com/office/drawing/2014/main" id="{F41103AF-0933-7B3F-DD76-6B8AF6E57007}"/>
              </a:ext>
            </a:extLst>
          </p:cNvPr>
          <p:cNvSpPr txBox="1"/>
          <p:nvPr/>
        </p:nvSpPr>
        <p:spPr>
          <a:xfrm>
            <a:off x="0" y="2677"/>
            <a:ext cx="7425804" cy="461665"/>
          </a:xfrm>
          <a:prstGeom prst="rect">
            <a:avLst/>
          </a:prstGeom>
          <a:solidFill>
            <a:schemeClr val="accent2"/>
          </a:solidFill>
        </p:spPr>
        <p:txBody>
          <a:bodyPr wrap="square" rtlCol="0">
            <a:spAutoFit/>
          </a:bodyPr>
          <a:lstStyle/>
          <a:p>
            <a:r>
              <a:rPr lang="en-US" sz="2400" b="1" dirty="0"/>
              <a:t>Svante Arrhenius, 1909</a:t>
            </a:r>
            <a:endParaRPr lang="en-US" sz="2400" b="1" baseline="-25000" dirty="0"/>
          </a:p>
        </p:txBody>
      </p:sp>
    </p:spTree>
    <p:extLst>
      <p:ext uri="{BB962C8B-B14F-4D97-AF65-F5344CB8AC3E}">
        <p14:creationId xmlns:p14="http://schemas.microsoft.com/office/powerpoint/2010/main" val="1557920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767C03-0D4A-B34F-B6AB-CA26AC2E8603}"/>
              </a:ext>
            </a:extLst>
          </p:cNvPr>
          <p:cNvSpPr txBox="1"/>
          <p:nvPr/>
        </p:nvSpPr>
        <p:spPr>
          <a:xfrm>
            <a:off x="-1" y="0"/>
            <a:ext cx="4826001" cy="461665"/>
          </a:xfrm>
          <a:prstGeom prst="rect">
            <a:avLst/>
          </a:prstGeom>
          <a:solidFill>
            <a:schemeClr val="accent2"/>
          </a:solidFill>
        </p:spPr>
        <p:txBody>
          <a:bodyPr wrap="square" rtlCol="0">
            <a:spAutoFit/>
          </a:bodyPr>
          <a:lstStyle/>
          <a:p>
            <a:r>
              <a:rPr lang="en-US" sz="2400" b="1" dirty="0"/>
              <a:t>Goals for today</a:t>
            </a:r>
          </a:p>
        </p:txBody>
      </p:sp>
      <p:sp>
        <p:nvSpPr>
          <p:cNvPr id="3" name="AutoShape 4">
            <a:extLst>
              <a:ext uri="{FF2B5EF4-FFF2-40B4-BE49-F238E27FC236}">
                <a16:creationId xmlns:a16="http://schemas.microsoft.com/office/drawing/2014/main" id="{CE403E46-5304-24AE-C04E-9FDB1EB14681}"/>
              </a:ext>
            </a:extLst>
          </p:cNvPr>
          <p:cNvSpPr>
            <a:spLocks noChangeAspect="1" noChangeArrowheads="1"/>
          </p:cNvSpPr>
          <p:nvPr/>
        </p:nvSpPr>
        <p:spPr bwMode="auto">
          <a:xfrm>
            <a:off x="4029075" y="0"/>
            <a:ext cx="4132263"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CEED802C-FC85-C64D-6A82-48DC7A49894E}"/>
              </a:ext>
            </a:extLst>
          </p:cNvPr>
          <p:cNvSpPr txBox="1"/>
          <p:nvPr/>
        </p:nvSpPr>
        <p:spPr>
          <a:xfrm>
            <a:off x="265906" y="1377511"/>
            <a:ext cx="11658600" cy="3046988"/>
          </a:xfrm>
          <a:prstGeom prst="rect">
            <a:avLst/>
          </a:prstGeom>
          <a:noFill/>
        </p:spPr>
        <p:txBody>
          <a:bodyPr wrap="square" rtlCol="0">
            <a:spAutoFit/>
          </a:bodyPr>
          <a:lstStyle/>
          <a:p>
            <a:pPr marL="457200" indent="-457200">
              <a:buFont typeface="+mj-lt"/>
              <a:buAutoNum type="arabicPeriod"/>
            </a:pPr>
            <a:r>
              <a:rPr lang="en-US" sz="2400" dirty="0"/>
              <a:t>Climate in “recent” times</a:t>
            </a:r>
          </a:p>
          <a:p>
            <a:pPr marL="914400" lvl="1" indent="-457200">
              <a:buFont typeface="Arial" panose="020B0604020202020204" pitchFamily="34" charset="0"/>
              <a:buChar char="•"/>
            </a:pPr>
            <a:r>
              <a:rPr lang="en-US" sz="2400" dirty="0"/>
              <a:t>Pleistocene (back 3 million years)</a:t>
            </a:r>
          </a:p>
          <a:p>
            <a:pPr marL="914400" lvl="1" indent="-457200">
              <a:buFont typeface="Arial" panose="020B0604020202020204" pitchFamily="34" charset="0"/>
              <a:buChar char="•"/>
            </a:pPr>
            <a:r>
              <a:rPr lang="en-US" sz="2400" dirty="0"/>
              <a:t>Holocene (starting 10,000 years ago)</a:t>
            </a:r>
          </a:p>
          <a:p>
            <a:pPr marL="914400" lvl="1" indent="-457200">
              <a:buFont typeface="Arial" panose="020B0604020202020204" pitchFamily="34" charset="0"/>
              <a:buChar char="•"/>
            </a:pPr>
            <a:r>
              <a:rPr lang="en-US" sz="2400" dirty="0"/>
              <a:t>Anthropocene (beginning in last 150 years)</a:t>
            </a:r>
          </a:p>
          <a:p>
            <a:pPr marL="457200" indent="-457200">
              <a:buFont typeface="+mj-lt"/>
              <a:buAutoNum type="arabicPeriod"/>
            </a:pPr>
            <a:r>
              <a:rPr lang="en-US" sz="2400" dirty="0"/>
              <a:t>Some historical perspectives</a:t>
            </a:r>
          </a:p>
          <a:p>
            <a:pPr marL="914400" lvl="1" indent="-457200">
              <a:buFont typeface="Arial" panose="020B0604020202020204" pitchFamily="34" charset="0"/>
              <a:buChar char="•"/>
            </a:pPr>
            <a:r>
              <a:rPr lang="en-US" sz="2400" dirty="0"/>
              <a:t>Eunice Foote, mid-1800s: how the greenhouse effect works</a:t>
            </a:r>
          </a:p>
          <a:p>
            <a:pPr marL="914400" lvl="1" indent="-457200">
              <a:buFont typeface="Arial" panose="020B0604020202020204" pitchFamily="34" charset="0"/>
              <a:buChar char="•"/>
            </a:pPr>
            <a:r>
              <a:rPr lang="en-US" sz="2400" dirty="0"/>
              <a:t>Svante Arrhenius, early 1900s: how the greenhouse effect could be a good thing</a:t>
            </a:r>
          </a:p>
          <a:p>
            <a:pPr marL="457200" indent="-457200">
              <a:buFont typeface="+mj-lt"/>
              <a:buAutoNum type="arabicPeriod"/>
            </a:pPr>
            <a:r>
              <a:rPr lang="en-US" sz="2400" b="1" dirty="0"/>
              <a:t>Importance of Polar Amplification (NASA scientists, Francis &amp; </a:t>
            </a:r>
            <a:r>
              <a:rPr lang="en-US" sz="2400" b="1" dirty="0" err="1"/>
              <a:t>Vavrus</a:t>
            </a:r>
            <a:r>
              <a:rPr lang="en-US" sz="2400" b="1" dirty="0"/>
              <a:t> and others)</a:t>
            </a:r>
          </a:p>
        </p:txBody>
      </p:sp>
    </p:spTree>
    <p:extLst>
      <p:ext uri="{BB962C8B-B14F-4D97-AF65-F5344CB8AC3E}">
        <p14:creationId xmlns:p14="http://schemas.microsoft.com/office/powerpoint/2010/main" val="4234546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3"/>
          <p:cNvSpPr txBox="1">
            <a:spLocks noGrp="1"/>
          </p:cNvSpPr>
          <p:nvPr>
            <p:ph type="title"/>
          </p:nvPr>
        </p:nvSpPr>
        <p:spPr>
          <a:xfrm>
            <a:off x="1543050" y="818311"/>
            <a:ext cx="9105900" cy="1009937"/>
          </a:xfrm>
          <a:prstGeom prst="rect">
            <a:avLst/>
          </a:prstGeom>
          <a:solidFill>
            <a:schemeClr val="bg1"/>
          </a:solidFill>
          <a:ln>
            <a:noFill/>
          </a:ln>
        </p:spPr>
        <p:txBody>
          <a:bodyPr spcFirstLastPara="1" vert="horz" wrap="square" lIns="121900" tIns="121900" rIns="121900" bIns="121900" rtlCol="0" anchor="ctr" anchorCtr="0">
            <a:noAutofit/>
          </a:bodyPr>
          <a:lstStyle/>
          <a:p>
            <a:pPr algn="ctr">
              <a:buSzPct val="111111"/>
            </a:pPr>
            <a:r>
              <a:rPr lang="en-US" sz="2400" dirty="0">
                <a:solidFill>
                  <a:schemeClr val="tx1"/>
                </a:solidFill>
                <a:latin typeface="+mn-lt"/>
              </a:rPr>
              <a:t>Ice and snow reflect sunlight, so when they melt (or disintegrate), the sunlight warms the land and ocean.</a:t>
            </a:r>
            <a:endParaRPr sz="2400" dirty="0">
              <a:solidFill>
                <a:schemeClr val="tx1"/>
              </a:solidFill>
              <a:latin typeface="+mn-lt"/>
            </a:endParaRPr>
          </a:p>
        </p:txBody>
      </p:sp>
      <p:pic>
        <p:nvPicPr>
          <p:cNvPr id="127" name="Google Shape;127;p13" descr="Larsen B ice shelf"/>
          <p:cNvPicPr preferRelativeResize="0"/>
          <p:nvPr/>
        </p:nvPicPr>
        <p:blipFill rotWithShape="1">
          <a:blip r:embed="rId3">
            <a:alphaModFix/>
          </a:blip>
          <a:srcRect/>
          <a:stretch/>
        </p:blipFill>
        <p:spPr>
          <a:xfrm>
            <a:off x="98151" y="2459400"/>
            <a:ext cx="5743900" cy="3692000"/>
          </a:xfrm>
          <a:prstGeom prst="rect">
            <a:avLst/>
          </a:prstGeom>
          <a:noFill/>
          <a:ln>
            <a:noFill/>
          </a:ln>
        </p:spPr>
      </p:pic>
      <p:pic>
        <p:nvPicPr>
          <p:cNvPr id="128" name="Google Shape;128;p13"/>
          <p:cNvPicPr preferRelativeResize="0"/>
          <p:nvPr/>
        </p:nvPicPr>
        <p:blipFill rotWithShape="1">
          <a:blip r:embed="rId4">
            <a:alphaModFix/>
          </a:blip>
          <a:srcRect/>
          <a:stretch/>
        </p:blipFill>
        <p:spPr>
          <a:xfrm>
            <a:off x="6195834" y="2459400"/>
            <a:ext cx="5822733" cy="3692000"/>
          </a:xfrm>
          <a:prstGeom prst="rect">
            <a:avLst/>
          </a:prstGeom>
          <a:noFill/>
          <a:ln>
            <a:noFill/>
          </a:ln>
        </p:spPr>
      </p:pic>
      <p:sp>
        <p:nvSpPr>
          <p:cNvPr id="129" name="Google Shape;129;p13"/>
          <p:cNvSpPr txBox="1"/>
          <p:nvPr/>
        </p:nvSpPr>
        <p:spPr>
          <a:xfrm>
            <a:off x="1653713" y="1843801"/>
            <a:ext cx="2632800" cy="656614"/>
          </a:xfrm>
          <a:prstGeom prst="rect">
            <a:avLst/>
          </a:prstGeom>
          <a:noFill/>
          <a:ln>
            <a:noFill/>
          </a:ln>
        </p:spPr>
        <p:txBody>
          <a:bodyPr spcFirstLastPara="1" wrap="square" lIns="121900" tIns="121900" rIns="121900" bIns="121900" anchor="t" anchorCtr="0">
            <a:spAutoFit/>
          </a:bodyPr>
          <a:lstStyle/>
          <a:p>
            <a:pPr>
              <a:buClr>
                <a:srgbClr val="000000"/>
              </a:buClr>
              <a:buSzPts val="1800"/>
            </a:pPr>
            <a:r>
              <a:rPr lang="en-US" sz="2667" dirty="0">
                <a:solidFill>
                  <a:schemeClr val="lt1"/>
                </a:solidFill>
                <a:latin typeface="Times New Roman"/>
                <a:ea typeface="Times New Roman"/>
                <a:cs typeface="Times New Roman"/>
                <a:sym typeface="Times New Roman"/>
              </a:rPr>
              <a:t>January 31, 2002</a:t>
            </a:r>
            <a:endParaRPr sz="2667" dirty="0">
              <a:solidFill>
                <a:schemeClr val="lt1"/>
              </a:solidFill>
              <a:latin typeface="Times New Roman"/>
              <a:ea typeface="Times New Roman"/>
              <a:cs typeface="Times New Roman"/>
              <a:sym typeface="Times New Roman"/>
            </a:endParaRPr>
          </a:p>
        </p:txBody>
      </p:sp>
      <p:sp>
        <p:nvSpPr>
          <p:cNvPr id="130" name="Google Shape;130;p13"/>
          <p:cNvSpPr txBox="1"/>
          <p:nvPr/>
        </p:nvSpPr>
        <p:spPr>
          <a:xfrm>
            <a:off x="7956400" y="1843801"/>
            <a:ext cx="2301600" cy="656614"/>
          </a:xfrm>
          <a:prstGeom prst="rect">
            <a:avLst/>
          </a:prstGeom>
          <a:noFill/>
          <a:ln>
            <a:noFill/>
          </a:ln>
        </p:spPr>
        <p:txBody>
          <a:bodyPr spcFirstLastPara="1" wrap="square" lIns="121900" tIns="121900" rIns="121900" bIns="121900" anchor="t" anchorCtr="0">
            <a:spAutoFit/>
          </a:bodyPr>
          <a:lstStyle/>
          <a:p>
            <a:pPr>
              <a:buClr>
                <a:srgbClr val="000000"/>
              </a:buClr>
              <a:buSzPts val="1800"/>
            </a:pPr>
            <a:r>
              <a:rPr lang="en-US" sz="2667" dirty="0">
                <a:solidFill>
                  <a:schemeClr val="lt1"/>
                </a:solidFill>
                <a:latin typeface="Times New Roman"/>
                <a:ea typeface="Times New Roman"/>
                <a:cs typeface="Times New Roman"/>
                <a:sym typeface="Times New Roman"/>
              </a:rPr>
              <a:t>March 5, 2002</a:t>
            </a:r>
            <a:endParaRPr sz="2667" dirty="0">
              <a:solidFill>
                <a:schemeClr val="lt1"/>
              </a:solidFill>
              <a:latin typeface="Times New Roman"/>
              <a:ea typeface="Times New Roman"/>
              <a:cs typeface="Times New Roman"/>
              <a:sym typeface="Times New Roman"/>
            </a:endParaRPr>
          </a:p>
        </p:txBody>
      </p:sp>
      <p:sp>
        <p:nvSpPr>
          <p:cNvPr id="131" name="Google Shape;131;p13"/>
          <p:cNvSpPr txBox="1"/>
          <p:nvPr/>
        </p:nvSpPr>
        <p:spPr>
          <a:xfrm>
            <a:off x="98167" y="5617800"/>
            <a:ext cx="2203600" cy="533504"/>
          </a:xfrm>
          <a:prstGeom prst="rect">
            <a:avLst/>
          </a:prstGeom>
          <a:noFill/>
          <a:ln>
            <a:noFill/>
          </a:ln>
        </p:spPr>
        <p:txBody>
          <a:bodyPr spcFirstLastPara="1" wrap="square" lIns="121900" tIns="121900" rIns="121900" bIns="121900" anchor="t" anchorCtr="0">
            <a:spAutoFit/>
          </a:bodyPr>
          <a:lstStyle/>
          <a:p>
            <a:pPr>
              <a:buClr>
                <a:srgbClr val="000000"/>
              </a:buClr>
              <a:buSzPts val="1400"/>
            </a:pPr>
            <a:r>
              <a:rPr lang="en-US" sz="1867">
                <a:solidFill>
                  <a:schemeClr val="lt1"/>
                </a:solidFill>
                <a:latin typeface="Arial"/>
                <a:ea typeface="Arial"/>
                <a:cs typeface="Arial"/>
                <a:sym typeface="Arial"/>
              </a:rPr>
              <a:t>Courtesy of NASA </a:t>
            </a:r>
            <a:endParaRPr sz="1867">
              <a:solidFill>
                <a:schemeClr val="lt1"/>
              </a:solidFill>
              <a:latin typeface="Arial"/>
              <a:ea typeface="Arial"/>
              <a:cs typeface="Arial"/>
              <a:sym typeface="Arial"/>
            </a:endParaRPr>
          </a:p>
        </p:txBody>
      </p:sp>
      <p:sp>
        <p:nvSpPr>
          <p:cNvPr id="132" name="Google Shape;132;p13"/>
          <p:cNvSpPr txBox="1"/>
          <p:nvPr/>
        </p:nvSpPr>
        <p:spPr>
          <a:xfrm>
            <a:off x="578167" y="6284534"/>
            <a:ext cx="11161200" cy="533504"/>
          </a:xfrm>
          <a:prstGeom prst="rect">
            <a:avLst/>
          </a:prstGeom>
          <a:noFill/>
          <a:ln>
            <a:noFill/>
          </a:ln>
        </p:spPr>
        <p:txBody>
          <a:bodyPr spcFirstLastPara="1" wrap="square" lIns="121900" tIns="121900" rIns="121900" bIns="121900" anchor="t" anchorCtr="0">
            <a:spAutoFit/>
          </a:bodyPr>
          <a:lstStyle/>
          <a:p>
            <a:pPr algn="ctr"/>
            <a:r>
              <a:rPr lang="en-US" sz="1867">
                <a:solidFill>
                  <a:schemeClr val="lt1"/>
                </a:solidFill>
                <a:latin typeface="Times New Roman"/>
                <a:ea typeface="Times New Roman"/>
                <a:cs typeface="Times New Roman"/>
                <a:sym typeface="Times New Roman"/>
              </a:rPr>
              <a:t>Photos taken of the Larsen-B ice shelf in the Antarctic Peninsula. Courtesy of NASA </a:t>
            </a:r>
            <a:endParaRPr sz="1867">
              <a:solidFill>
                <a:srgbClr val="000000"/>
              </a:solidFill>
              <a:latin typeface="Times New Roman"/>
              <a:ea typeface="Times New Roman"/>
              <a:cs typeface="Times New Roman"/>
              <a:sym typeface="Times New Roman"/>
            </a:endParaRPr>
          </a:p>
        </p:txBody>
      </p:sp>
      <p:sp>
        <p:nvSpPr>
          <p:cNvPr id="3" name="Google Shape;336;p65">
            <a:extLst>
              <a:ext uri="{FF2B5EF4-FFF2-40B4-BE49-F238E27FC236}">
                <a16:creationId xmlns:a16="http://schemas.microsoft.com/office/drawing/2014/main" id="{99FE4839-3944-7F8B-4BA9-F2081ADDF60F}"/>
              </a:ext>
            </a:extLst>
          </p:cNvPr>
          <p:cNvSpPr txBox="1">
            <a:spLocks/>
          </p:cNvSpPr>
          <p:nvPr/>
        </p:nvSpPr>
        <p:spPr>
          <a:xfrm>
            <a:off x="0" y="0"/>
            <a:ext cx="12192000" cy="594359"/>
          </a:xfrm>
          <a:prstGeom prst="rect">
            <a:avLst/>
          </a:prstGeom>
          <a:solidFill>
            <a:schemeClr val="accent2"/>
          </a:solidFill>
          <a:ln>
            <a:noFill/>
          </a:ln>
        </p:spPr>
        <p:txBody>
          <a:bodyPr spcFirstLastPara="1" vert="horz" wrap="square" lIns="121900" tIns="121900" rIns="121900" bIns="121900" rtlCol="0" anchor="t" anchorCtr="0">
            <a:noAutofit/>
          </a:bodyPr>
          <a:lstStyle>
            <a:lvl1pPr lvl="0" algn="l" defTabSz="914400" rtl="0" eaLnBrk="1" latinLnBrk="0" hangingPunct="1">
              <a:lnSpc>
                <a:spcPct val="100000"/>
              </a:lnSpc>
              <a:spcBef>
                <a:spcPts val="0"/>
              </a:spcBef>
              <a:spcAft>
                <a:spcPts val="0"/>
              </a:spcAft>
              <a:buClr>
                <a:schemeClr val="lt1"/>
              </a:buClr>
              <a:buSzPts val="4200"/>
              <a:buNone/>
              <a:defRPr sz="4533" kern="1200">
                <a:solidFill>
                  <a:schemeClr val="lt1"/>
                </a:solidFill>
                <a:latin typeface="+mj-lt"/>
                <a:ea typeface="+mj-ea"/>
                <a:cs typeface="+mj-cs"/>
              </a:defRPr>
            </a:lvl1pPr>
            <a:lvl2pPr lvl="1" algn="l">
              <a:lnSpc>
                <a:spcPct val="100000"/>
              </a:lnSpc>
              <a:spcBef>
                <a:spcPts val="0"/>
              </a:spcBef>
              <a:spcAft>
                <a:spcPts val="0"/>
              </a:spcAft>
              <a:buClr>
                <a:schemeClr val="lt1"/>
              </a:buClr>
              <a:buSzPts val="4200"/>
              <a:buNone/>
              <a:defRPr sz="5600">
                <a:solidFill>
                  <a:schemeClr val="lt1"/>
                </a:solidFill>
              </a:defRPr>
            </a:lvl2pPr>
            <a:lvl3pPr lvl="2" algn="l">
              <a:lnSpc>
                <a:spcPct val="100000"/>
              </a:lnSpc>
              <a:spcBef>
                <a:spcPts val="0"/>
              </a:spcBef>
              <a:spcAft>
                <a:spcPts val="0"/>
              </a:spcAft>
              <a:buClr>
                <a:schemeClr val="lt1"/>
              </a:buClr>
              <a:buSzPts val="4200"/>
              <a:buNone/>
              <a:defRPr sz="5600">
                <a:solidFill>
                  <a:schemeClr val="lt1"/>
                </a:solidFill>
              </a:defRPr>
            </a:lvl3pPr>
            <a:lvl4pPr lvl="3" algn="l">
              <a:lnSpc>
                <a:spcPct val="100000"/>
              </a:lnSpc>
              <a:spcBef>
                <a:spcPts val="0"/>
              </a:spcBef>
              <a:spcAft>
                <a:spcPts val="0"/>
              </a:spcAft>
              <a:buClr>
                <a:schemeClr val="lt1"/>
              </a:buClr>
              <a:buSzPts val="4200"/>
              <a:buNone/>
              <a:defRPr sz="5600">
                <a:solidFill>
                  <a:schemeClr val="lt1"/>
                </a:solidFill>
              </a:defRPr>
            </a:lvl4pPr>
            <a:lvl5pPr lvl="4" algn="l">
              <a:lnSpc>
                <a:spcPct val="100000"/>
              </a:lnSpc>
              <a:spcBef>
                <a:spcPts val="0"/>
              </a:spcBef>
              <a:spcAft>
                <a:spcPts val="0"/>
              </a:spcAft>
              <a:buClr>
                <a:schemeClr val="lt1"/>
              </a:buClr>
              <a:buSzPts val="4200"/>
              <a:buNone/>
              <a:defRPr sz="5600">
                <a:solidFill>
                  <a:schemeClr val="lt1"/>
                </a:solidFill>
              </a:defRPr>
            </a:lvl5pPr>
            <a:lvl6pPr lvl="5" algn="l">
              <a:lnSpc>
                <a:spcPct val="100000"/>
              </a:lnSpc>
              <a:spcBef>
                <a:spcPts val="0"/>
              </a:spcBef>
              <a:spcAft>
                <a:spcPts val="0"/>
              </a:spcAft>
              <a:buClr>
                <a:schemeClr val="lt1"/>
              </a:buClr>
              <a:buSzPts val="4200"/>
              <a:buNone/>
              <a:defRPr sz="5600">
                <a:solidFill>
                  <a:schemeClr val="lt1"/>
                </a:solidFill>
              </a:defRPr>
            </a:lvl6pPr>
            <a:lvl7pPr lvl="6" algn="l">
              <a:lnSpc>
                <a:spcPct val="100000"/>
              </a:lnSpc>
              <a:spcBef>
                <a:spcPts val="0"/>
              </a:spcBef>
              <a:spcAft>
                <a:spcPts val="0"/>
              </a:spcAft>
              <a:buClr>
                <a:schemeClr val="lt1"/>
              </a:buClr>
              <a:buSzPts val="4200"/>
              <a:buNone/>
              <a:defRPr sz="5600">
                <a:solidFill>
                  <a:schemeClr val="lt1"/>
                </a:solidFill>
              </a:defRPr>
            </a:lvl7pPr>
            <a:lvl8pPr lvl="7" algn="l">
              <a:lnSpc>
                <a:spcPct val="100000"/>
              </a:lnSpc>
              <a:spcBef>
                <a:spcPts val="0"/>
              </a:spcBef>
              <a:spcAft>
                <a:spcPts val="0"/>
              </a:spcAft>
              <a:buClr>
                <a:schemeClr val="lt1"/>
              </a:buClr>
              <a:buSzPts val="4200"/>
              <a:buNone/>
              <a:defRPr sz="5600">
                <a:solidFill>
                  <a:schemeClr val="lt1"/>
                </a:solidFill>
              </a:defRPr>
            </a:lvl8pPr>
            <a:lvl9pPr lvl="8" algn="l">
              <a:lnSpc>
                <a:spcPct val="100000"/>
              </a:lnSpc>
              <a:spcBef>
                <a:spcPts val="0"/>
              </a:spcBef>
              <a:spcAft>
                <a:spcPts val="0"/>
              </a:spcAft>
              <a:buClr>
                <a:schemeClr val="lt1"/>
              </a:buClr>
              <a:buSzPts val="4200"/>
              <a:buNone/>
              <a:defRPr sz="5600">
                <a:solidFill>
                  <a:schemeClr val="lt1"/>
                </a:solidFill>
              </a:defRPr>
            </a:lvl9pPr>
          </a:lstStyle>
          <a:p>
            <a:pPr>
              <a:buSzPct val="111111"/>
            </a:pPr>
            <a:r>
              <a:rPr lang="en-US" sz="2400" b="1" dirty="0">
                <a:solidFill>
                  <a:schemeClr val="tx1"/>
                </a:solidFill>
                <a:latin typeface="+mn-lt"/>
                <a:cs typeface="Arial"/>
                <a:sym typeface="Arial"/>
              </a:rPr>
              <a:t>NASA scientists, 2002</a:t>
            </a:r>
            <a:endParaRPr lang="en-US" sz="2400" b="1" dirty="0">
              <a:solidFill>
                <a:schemeClr val="tx1"/>
              </a:solidFill>
              <a:latin typeface="+mn-lt"/>
            </a:endParaRPr>
          </a:p>
        </p:txBody>
      </p:sp>
    </p:spTree>
    <p:extLst>
      <p:ext uri="{BB962C8B-B14F-4D97-AF65-F5344CB8AC3E}">
        <p14:creationId xmlns:p14="http://schemas.microsoft.com/office/powerpoint/2010/main" val="21085340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24722"/>
          </a:xfrm>
          <a:solidFill>
            <a:schemeClr val="accent2"/>
          </a:solidFill>
        </p:spPr>
        <p:txBody>
          <a:bodyPr>
            <a:noAutofit/>
          </a:bodyPr>
          <a:lstStyle/>
          <a:p>
            <a:r>
              <a:rPr lang="en-US" sz="2400" b="1" dirty="0">
                <a:latin typeface="+mn-lt"/>
              </a:rPr>
              <a:t>Francis and </a:t>
            </a:r>
            <a:r>
              <a:rPr lang="en-US" sz="2400" b="1" dirty="0" err="1">
                <a:latin typeface="+mn-lt"/>
              </a:rPr>
              <a:t>Vavrus</a:t>
            </a:r>
            <a:r>
              <a:rPr lang="en-US" sz="2400" b="1" dirty="0">
                <a:latin typeface="+mn-lt"/>
              </a:rPr>
              <a:t>, 2013 </a:t>
            </a:r>
            <a:endParaRPr lang="en-US" sz="2400" dirty="0">
              <a:solidFill>
                <a:schemeClr val="bg1"/>
              </a:solidFill>
              <a:latin typeface="+mn-lt"/>
            </a:endParaRPr>
          </a:p>
        </p:txBody>
      </p:sp>
      <p:pic>
        <p:nvPicPr>
          <p:cNvPr id="3" name="Picture 2">
            <a:hlinkClick r:id="rId3"/>
            <a:extLst>
              <a:ext uri="{FF2B5EF4-FFF2-40B4-BE49-F238E27FC236}">
                <a16:creationId xmlns:a16="http://schemas.microsoft.com/office/drawing/2014/main" id="{9CD1F61E-E81E-0D48-A935-A075CB709215}"/>
              </a:ext>
            </a:extLst>
          </p:cNvPr>
          <p:cNvPicPr>
            <a:picLocks noChangeAspect="1"/>
          </p:cNvPicPr>
          <p:nvPr/>
        </p:nvPicPr>
        <p:blipFill>
          <a:blip r:embed="rId4"/>
          <a:stretch>
            <a:fillRect/>
          </a:stretch>
        </p:blipFill>
        <p:spPr>
          <a:xfrm>
            <a:off x="3230089" y="1070089"/>
            <a:ext cx="5538872" cy="3630387"/>
          </a:xfrm>
          <a:prstGeom prst="rect">
            <a:avLst/>
          </a:prstGeom>
        </p:spPr>
      </p:pic>
      <p:sp>
        <p:nvSpPr>
          <p:cNvPr id="4" name="Rectangle 3">
            <a:extLst>
              <a:ext uri="{FF2B5EF4-FFF2-40B4-BE49-F238E27FC236}">
                <a16:creationId xmlns:a16="http://schemas.microsoft.com/office/drawing/2014/main" id="{7A147E35-B648-5247-951C-C794F0A40DF9}"/>
              </a:ext>
            </a:extLst>
          </p:cNvPr>
          <p:cNvSpPr/>
          <p:nvPr/>
        </p:nvSpPr>
        <p:spPr>
          <a:xfrm>
            <a:off x="2618196" y="5245843"/>
            <a:ext cx="7142666" cy="369332"/>
          </a:xfrm>
          <a:prstGeom prst="rect">
            <a:avLst/>
          </a:prstGeom>
        </p:spPr>
        <p:txBody>
          <a:bodyPr wrap="square">
            <a:spAutoFit/>
          </a:bodyPr>
          <a:lstStyle/>
          <a:p>
            <a:r>
              <a:rPr lang="en-US" dirty="0">
                <a:hlinkClick r:id="rId3"/>
              </a:rPr>
              <a:t>https://</a:t>
            </a:r>
            <a:r>
              <a:rPr lang="en-US" dirty="0" err="1">
                <a:hlinkClick r:id="rId3"/>
              </a:rPr>
              <a:t>www.youtube.com</a:t>
            </a:r>
            <a:r>
              <a:rPr lang="en-US" dirty="0">
                <a:hlinkClick r:id="rId3"/>
              </a:rPr>
              <a:t>/</a:t>
            </a:r>
            <a:r>
              <a:rPr lang="en-US" dirty="0" err="1">
                <a:hlinkClick r:id="rId3"/>
              </a:rPr>
              <a:t>watch?v</a:t>
            </a:r>
            <a:r>
              <a:rPr lang="en-US" dirty="0">
                <a:hlinkClick r:id="rId3"/>
              </a:rPr>
              <a:t>=8eyNm2QcOw8&amp;feature=</a:t>
            </a:r>
            <a:r>
              <a:rPr lang="en-US" dirty="0" err="1">
                <a:hlinkClick r:id="rId3"/>
              </a:rPr>
              <a:t>youtu.be</a:t>
            </a:r>
            <a:endParaRPr lang="en-US" dirty="0"/>
          </a:p>
        </p:txBody>
      </p:sp>
    </p:spTree>
    <p:extLst>
      <p:ext uri="{BB962C8B-B14F-4D97-AF65-F5344CB8AC3E}">
        <p14:creationId xmlns:p14="http://schemas.microsoft.com/office/powerpoint/2010/main" val="3258039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25D8D72-5898-E645-BA56-498F6D5EF86C}"/>
              </a:ext>
            </a:extLst>
          </p:cNvPr>
          <p:cNvPicPr>
            <a:picLocks noChangeAspect="1"/>
          </p:cNvPicPr>
          <p:nvPr/>
        </p:nvPicPr>
        <p:blipFill>
          <a:blip r:embed="rId3"/>
          <a:stretch>
            <a:fillRect/>
          </a:stretch>
        </p:blipFill>
        <p:spPr>
          <a:xfrm>
            <a:off x="798786" y="1166647"/>
            <a:ext cx="10143243" cy="5437519"/>
          </a:xfrm>
          <a:prstGeom prst="rect">
            <a:avLst/>
          </a:prstGeom>
        </p:spPr>
      </p:pic>
      <p:sp>
        <p:nvSpPr>
          <p:cNvPr id="2" name="Title 1"/>
          <p:cNvSpPr>
            <a:spLocks noGrp="1"/>
          </p:cNvSpPr>
          <p:nvPr>
            <p:ph type="title"/>
          </p:nvPr>
        </p:nvSpPr>
        <p:spPr>
          <a:xfrm>
            <a:off x="0" y="1"/>
            <a:ext cx="12192000" cy="488514"/>
          </a:xfrm>
          <a:solidFill>
            <a:schemeClr val="accent2"/>
          </a:solidFill>
        </p:spPr>
        <p:txBody>
          <a:bodyPr>
            <a:noAutofit/>
          </a:bodyPr>
          <a:lstStyle/>
          <a:p>
            <a:r>
              <a:rPr lang="en-US" sz="2400" b="1" dirty="0">
                <a:latin typeface="+mn-lt"/>
              </a:rPr>
              <a:t>Jet stream forms a meandering boundary between cold Polar air and warmer mid-latitude air</a:t>
            </a:r>
          </a:p>
        </p:txBody>
      </p:sp>
      <p:grpSp>
        <p:nvGrpSpPr>
          <p:cNvPr id="9" name="Group 8">
            <a:extLst>
              <a:ext uri="{FF2B5EF4-FFF2-40B4-BE49-F238E27FC236}">
                <a16:creationId xmlns:a16="http://schemas.microsoft.com/office/drawing/2014/main" id="{A98343AC-0F08-404E-8580-BD59964D81A0}"/>
              </a:ext>
            </a:extLst>
          </p:cNvPr>
          <p:cNvGrpSpPr/>
          <p:nvPr/>
        </p:nvGrpSpPr>
        <p:grpSpPr>
          <a:xfrm>
            <a:off x="3037490" y="1166647"/>
            <a:ext cx="6408684" cy="5364778"/>
            <a:chOff x="3037490" y="1166647"/>
            <a:chExt cx="6408684" cy="5364778"/>
          </a:xfrm>
        </p:grpSpPr>
        <p:sp>
          <p:nvSpPr>
            <p:cNvPr id="6" name="TextBox 5">
              <a:extLst>
                <a:ext uri="{FF2B5EF4-FFF2-40B4-BE49-F238E27FC236}">
                  <a16:creationId xmlns:a16="http://schemas.microsoft.com/office/drawing/2014/main" id="{8D4679AB-79F9-CF47-8300-1364C235B1EC}"/>
                </a:ext>
              </a:extLst>
            </p:cNvPr>
            <p:cNvSpPr txBox="1"/>
            <p:nvPr/>
          </p:nvSpPr>
          <p:spPr>
            <a:xfrm>
              <a:off x="3037490" y="1166647"/>
              <a:ext cx="2081048" cy="461665"/>
            </a:xfrm>
            <a:prstGeom prst="rect">
              <a:avLst/>
            </a:prstGeom>
            <a:noFill/>
          </p:spPr>
          <p:txBody>
            <a:bodyPr wrap="square" rtlCol="0">
              <a:spAutoFit/>
            </a:bodyPr>
            <a:lstStyle/>
            <a:p>
              <a:r>
                <a:rPr lang="en-US" sz="2400" b="1" dirty="0">
                  <a:solidFill>
                    <a:srgbClr val="0070C0"/>
                  </a:solidFill>
                  <a:highlight>
                    <a:srgbClr val="00FFFF"/>
                  </a:highlight>
                </a:rPr>
                <a:t>Cold Arctic air</a:t>
              </a:r>
            </a:p>
          </p:txBody>
        </p:sp>
        <p:sp>
          <p:nvSpPr>
            <p:cNvPr id="7" name="TextBox 6">
              <a:extLst>
                <a:ext uri="{FF2B5EF4-FFF2-40B4-BE49-F238E27FC236}">
                  <a16:creationId xmlns:a16="http://schemas.microsoft.com/office/drawing/2014/main" id="{A19BAFF7-285B-A448-A5DE-CA76162502C4}"/>
                </a:ext>
              </a:extLst>
            </p:cNvPr>
            <p:cNvSpPr txBox="1"/>
            <p:nvPr/>
          </p:nvSpPr>
          <p:spPr>
            <a:xfrm>
              <a:off x="3168868" y="3536732"/>
              <a:ext cx="3231931" cy="461665"/>
            </a:xfrm>
            <a:prstGeom prst="rect">
              <a:avLst/>
            </a:prstGeom>
            <a:noFill/>
          </p:spPr>
          <p:txBody>
            <a:bodyPr wrap="square" rtlCol="0">
              <a:spAutoFit/>
            </a:bodyPr>
            <a:lstStyle/>
            <a:p>
              <a:r>
                <a:rPr lang="en-US" sz="2400" b="1" dirty="0">
                  <a:solidFill>
                    <a:srgbClr val="FF0000"/>
                  </a:solidFill>
                  <a:highlight>
                    <a:srgbClr val="FFFF00"/>
                  </a:highlight>
                </a:rPr>
                <a:t>Warm mid-latitude air</a:t>
              </a:r>
            </a:p>
          </p:txBody>
        </p:sp>
        <p:sp>
          <p:nvSpPr>
            <p:cNvPr id="8" name="TextBox 7">
              <a:extLst>
                <a:ext uri="{FF2B5EF4-FFF2-40B4-BE49-F238E27FC236}">
                  <a16:creationId xmlns:a16="http://schemas.microsoft.com/office/drawing/2014/main" id="{156BCD9D-5048-E445-926A-E0734B1CBC06}"/>
                </a:ext>
              </a:extLst>
            </p:cNvPr>
            <p:cNvSpPr txBox="1"/>
            <p:nvPr/>
          </p:nvSpPr>
          <p:spPr>
            <a:xfrm>
              <a:off x="6096000" y="6069760"/>
              <a:ext cx="3350174" cy="461665"/>
            </a:xfrm>
            <a:prstGeom prst="rect">
              <a:avLst/>
            </a:prstGeom>
            <a:noFill/>
          </p:spPr>
          <p:txBody>
            <a:bodyPr wrap="square" rtlCol="0">
              <a:spAutoFit/>
            </a:bodyPr>
            <a:lstStyle/>
            <a:p>
              <a:r>
                <a:rPr lang="en-US" sz="2400" b="1" dirty="0">
                  <a:solidFill>
                    <a:srgbClr val="0070C0"/>
                  </a:solidFill>
                  <a:highlight>
                    <a:srgbClr val="00FFFF"/>
                  </a:highlight>
                </a:rPr>
                <a:t>Cold Antarctic air</a:t>
              </a:r>
            </a:p>
          </p:txBody>
        </p:sp>
      </p:grpSp>
    </p:spTree>
    <p:extLst>
      <p:ext uri="{BB962C8B-B14F-4D97-AF65-F5344CB8AC3E}">
        <p14:creationId xmlns:p14="http://schemas.microsoft.com/office/powerpoint/2010/main" val="1970357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488514"/>
          </a:xfrm>
          <a:solidFill>
            <a:schemeClr val="accent2"/>
          </a:solidFill>
        </p:spPr>
        <p:txBody>
          <a:bodyPr>
            <a:noAutofit/>
          </a:bodyPr>
          <a:lstStyle/>
          <a:p>
            <a:r>
              <a:rPr lang="en-US" sz="2400" b="1" dirty="0">
                <a:latin typeface="+mn-lt"/>
              </a:rPr>
              <a:t>But meandering happens more when the terrain is flat</a:t>
            </a:r>
          </a:p>
        </p:txBody>
      </p:sp>
      <p:pic>
        <p:nvPicPr>
          <p:cNvPr id="13314" name="Picture 2">
            <a:extLst>
              <a:ext uri="{FF2B5EF4-FFF2-40B4-BE49-F238E27FC236}">
                <a16:creationId xmlns:a16="http://schemas.microsoft.com/office/drawing/2014/main" id="{DD705DAF-5189-184D-9A8E-021E4664C4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8801" y="658629"/>
            <a:ext cx="7854397" cy="5887383"/>
          </a:xfrm>
          <a:prstGeom prst="rect">
            <a:avLst/>
          </a:prstGeom>
          <a:noFill/>
          <a:extLst>
            <a:ext uri="{909E8E84-426E-40DD-AFC4-6F175D3DCCD1}">
              <a14:hiddenFill xmlns:a14="http://schemas.microsoft.com/office/drawing/2010/main">
                <a:solidFill>
                  <a:srgbClr val="FFFFFF"/>
                </a:solidFill>
              </a14:hiddenFill>
            </a:ext>
          </a:extLst>
        </p:spPr>
      </p:pic>
      <p:sp>
        <p:nvSpPr>
          <p:cNvPr id="7" name="Up Arrow 6">
            <a:extLst>
              <a:ext uri="{FF2B5EF4-FFF2-40B4-BE49-F238E27FC236}">
                <a16:creationId xmlns:a16="http://schemas.microsoft.com/office/drawing/2014/main" id="{CF7048F3-1C25-864C-93B7-75075485C8C7}"/>
              </a:ext>
            </a:extLst>
          </p:cNvPr>
          <p:cNvSpPr/>
          <p:nvPr/>
        </p:nvSpPr>
        <p:spPr>
          <a:xfrm rot="16200000" flipV="1">
            <a:off x="8588897" y="3076804"/>
            <a:ext cx="399393" cy="651639"/>
          </a:xfrm>
          <a:prstGeom prst="up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Up Arrow 7">
            <a:extLst>
              <a:ext uri="{FF2B5EF4-FFF2-40B4-BE49-F238E27FC236}">
                <a16:creationId xmlns:a16="http://schemas.microsoft.com/office/drawing/2014/main" id="{07377BD7-67D5-A144-8812-1ECA548342AC}"/>
              </a:ext>
            </a:extLst>
          </p:cNvPr>
          <p:cNvSpPr/>
          <p:nvPr/>
        </p:nvSpPr>
        <p:spPr>
          <a:xfrm rot="5400000" flipV="1">
            <a:off x="4464452" y="3323473"/>
            <a:ext cx="399393" cy="651639"/>
          </a:xfrm>
          <a:prstGeom prst="up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8269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882868"/>
          </a:xfrm>
          <a:solidFill>
            <a:schemeClr val="accent2"/>
          </a:solidFill>
        </p:spPr>
        <p:txBody>
          <a:bodyPr>
            <a:noAutofit/>
          </a:bodyPr>
          <a:lstStyle/>
          <a:p>
            <a:r>
              <a:rPr lang="en-US" sz="2400" b="1" dirty="0">
                <a:latin typeface="+mn-lt"/>
              </a:rPr>
              <a:t>Warmer Arctic -&gt; less temperature difference between Arctic and mid-latitude -&gt; jet is wavier and slower</a:t>
            </a:r>
          </a:p>
        </p:txBody>
      </p:sp>
      <p:grpSp>
        <p:nvGrpSpPr>
          <p:cNvPr id="4" name="Group 3">
            <a:extLst>
              <a:ext uri="{FF2B5EF4-FFF2-40B4-BE49-F238E27FC236}">
                <a16:creationId xmlns:a16="http://schemas.microsoft.com/office/drawing/2014/main" id="{CDFA55DB-56D1-6C4A-957B-04AD5221A6B5}"/>
              </a:ext>
            </a:extLst>
          </p:cNvPr>
          <p:cNvGrpSpPr/>
          <p:nvPr/>
        </p:nvGrpSpPr>
        <p:grpSpPr>
          <a:xfrm>
            <a:off x="798786" y="1166647"/>
            <a:ext cx="10143243" cy="5437519"/>
            <a:chOff x="629860" y="557407"/>
            <a:chExt cx="10932280" cy="6225436"/>
          </a:xfrm>
        </p:grpSpPr>
        <p:pic>
          <p:nvPicPr>
            <p:cNvPr id="5" name="Picture 4">
              <a:extLst>
                <a:ext uri="{FF2B5EF4-FFF2-40B4-BE49-F238E27FC236}">
                  <a16:creationId xmlns:a16="http://schemas.microsoft.com/office/drawing/2014/main" id="{134F94A1-5672-9743-AD19-29A2EC71963E}"/>
                </a:ext>
              </a:extLst>
            </p:cNvPr>
            <p:cNvPicPr>
              <a:picLocks noChangeAspect="1"/>
            </p:cNvPicPr>
            <p:nvPr/>
          </p:nvPicPr>
          <p:blipFill>
            <a:blip r:embed="rId3"/>
            <a:stretch>
              <a:fillRect/>
            </a:stretch>
          </p:blipFill>
          <p:spPr>
            <a:xfrm>
              <a:off x="629860" y="557407"/>
              <a:ext cx="10932280" cy="6225436"/>
            </a:xfrm>
            <a:prstGeom prst="rect">
              <a:avLst/>
            </a:prstGeom>
          </p:spPr>
        </p:pic>
        <p:sp>
          <p:nvSpPr>
            <p:cNvPr id="3" name="Up Arrow 2">
              <a:extLst>
                <a:ext uri="{FF2B5EF4-FFF2-40B4-BE49-F238E27FC236}">
                  <a16:creationId xmlns:a16="http://schemas.microsoft.com/office/drawing/2014/main" id="{3E4D247E-AA9F-7341-ACA9-F067A911D0B5}"/>
                </a:ext>
              </a:extLst>
            </p:cNvPr>
            <p:cNvSpPr/>
            <p:nvPr/>
          </p:nvSpPr>
          <p:spPr>
            <a:xfrm>
              <a:off x="2774731" y="1450428"/>
              <a:ext cx="399393" cy="651641"/>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Up Arrow 5">
              <a:extLst>
                <a:ext uri="{FF2B5EF4-FFF2-40B4-BE49-F238E27FC236}">
                  <a16:creationId xmlns:a16="http://schemas.microsoft.com/office/drawing/2014/main" id="{8FE248C3-F8B4-4846-9A49-CA0E06CA5898}"/>
                </a:ext>
              </a:extLst>
            </p:cNvPr>
            <p:cNvSpPr/>
            <p:nvPr/>
          </p:nvSpPr>
          <p:spPr>
            <a:xfrm flipV="1">
              <a:off x="3904162" y="2680352"/>
              <a:ext cx="399393" cy="651639"/>
            </a:xfrm>
            <a:prstGeom prst="up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Up Arrow 6">
              <a:extLst>
                <a:ext uri="{FF2B5EF4-FFF2-40B4-BE49-F238E27FC236}">
                  <a16:creationId xmlns:a16="http://schemas.microsoft.com/office/drawing/2014/main" id="{D397CE5D-E09B-614E-AF09-CB2BE8247BAE}"/>
                </a:ext>
              </a:extLst>
            </p:cNvPr>
            <p:cNvSpPr/>
            <p:nvPr/>
          </p:nvSpPr>
          <p:spPr>
            <a:xfrm flipV="1">
              <a:off x="8150486" y="2880769"/>
              <a:ext cx="399393" cy="651639"/>
            </a:xfrm>
            <a:prstGeom prst="up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Up Arrow 7">
              <a:extLst>
                <a:ext uri="{FF2B5EF4-FFF2-40B4-BE49-F238E27FC236}">
                  <a16:creationId xmlns:a16="http://schemas.microsoft.com/office/drawing/2014/main" id="{DBAD0248-2CBD-7A41-8EAB-861BF0B9784E}"/>
                </a:ext>
              </a:extLst>
            </p:cNvPr>
            <p:cNvSpPr/>
            <p:nvPr/>
          </p:nvSpPr>
          <p:spPr>
            <a:xfrm>
              <a:off x="5896303" y="1124607"/>
              <a:ext cx="399393" cy="651641"/>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D9C5966C-CD41-1144-BB1D-5DDC09E0D897}"/>
              </a:ext>
            </a:extLst>
          </p:cNvPr>
          <p:cNvGrpSpPr/>
          <p:nvPr/>
        </p:nvGrpSpPr>
        <p:grpSpPr>
          <a:xfrm>
            <a:off x="2981524" y="1200395"/>
            <a:ext cx="6464650" cy="5331030"/>
            <a:chOff x="2981524" y="1200395"/>
            <a:chExt cx="6464650" cy="5331030"/>
          </a:xfrm>
        </p:grpSpPr>
        <p:sp>
          <p:nvSpPr>
            <p:cNvPr id="11" name="TextBox 10">
              <a:extLst>
                <a:ext uri="{FF2B5EF4-FFF2-40B4-BE49-F238E27FC236}">
                  <a16:creationId xmlns:a16="http://schemas.microsoft.com/office/drawing/2014/main" id="{0BE471AD-2C6A-1546-9C77-97757B4A6792}"/>
                </a:ext>
              </a:extLst>
            </p:cNvPr>
            <p:cNvSpPr txBox="1"/>
            <p:nvPr/>
          </p:nvSpPr>
          <p:spPr>
            <a:xfrm>
              <a:off x="2981524" y="1200395"/>
              <a:ext cx="2081048" cy="461665"/>
            </a:xfrm>
            <a:prstGeom prst="rect">
              <a:avLst/>
            </a:prstGeom>
            <a:noFill/>
          </p:spPr>
          <p:txBody>
            <a:bodyPr wrap="square" rtlCol="0">
              <a:spAutoFit/>
            </a:bodyPr>
            <a:lstStyle/>
            <a:p>
              <a:r>
                <a:rPr lang="en-US" sz="2400" b="1" dirty="0">
                  <a:solidFill>
                    <a:srgbClr val="0070C0"/>
                  </a:solidFill>
                  <a:highlight>
                    <a:srgbClr val="00FFFF"/>
                  </a:highlight>
                </a:rPr>
                <a:t>Cold Arctic air</a:t>
              </a:r>
            </a:p>
          </p:txBody>
        </p:sp>
        <p:sp>
          <p:nvSpPr>
            <p:cNvPr id="12" name="TextBox 11">
              <a:extLst>
                <a:ext uri="{FF2B5EF4-FFF2-40B4-BE49-F238E27FC236}">
                  <a16:creationId xmlns:a16="http://schemas.microsoft.com/office/drawing/2014/main" id="{0121CBE2-228A-5940-949C-DD2D646E7A3B}"/>
                </a:ext>
              </a:extLst>
            </p:cNvPr>
            <p:cNvSpPr txBox="1"/>
            <p:nvPr/>
          </p:nvSpPr>
          <p:spPr>
            <a:xfrm>
              <a:off x="3168868" y="3536732"/>
              <a:ext cx="3231931" cy="461665"/>
            </a:xfrm>
            <a:prstGeom prst="rect">
              <a:avLst/>
            </a:prstGeom>
            <a:noFill/>
          </p:spPr>
          <p:txBody>
            <a:bodyPr wrap="square" rtlCol="0">
              <a:spAutoFit/>
            </a:bodyPr>
            <a:lstStyle/>
            <a:p>
              <a:r>
                <a:rPr lang="en-US" sz="2400" b="1" dirty="0">
                  <a:solidFill>
                    <a:srgbClr val="FF0000"/>
                  </a:solidFill>
                  <a:highlight>
                    <a:srgbClr val="FFFF00"/>
                  </a:highlight>
                </a:rPr>
                <a:t>Warm mid-latitude air</a:t>
              </a:r>
            </a:p>
          </p:txBody>
        </p:sp>
        <p:sp>
          <p:nvSpPr>
            <p:cNvPr id="13" name="TextBox 12">
              <a:extLst>
                <a:ext uri="{FF2B5EF4-FFF2-40B4-BE49-F238E27FC236}">
                  <a16:creationId xmlns:a16="http://schemas.microsoft.com/office/drawing/2014/main" id="{B7B982FC-7695-6F45-B6F7-A98556F7E523}"/>
                </a:ext>
              </a:extLst>
            </p:cNvPr>
            <p:cNvSpPr txBox="1"/>
            <p:nvPr/>
          </p:nvSpPr>
          <p:spPr>
            <a:xfrm>
              <a:off x="6096000" y="6069760"/>
              <a:ext cx="3350174" cy="461665"/>
            </a:xfrm>
            <a:prstGeom prst="rect">
              <a:avLst/>
            </a:prstGeom>
            <a:noFill/>
          </p:spPr>
          <p:txBody>
            <a:bodyPr wrap="square" rtlCol="0">
              <a:spAutoFit/>
            </a:bodyPr>
            <a:lstStyle/>
            <a:p>
              <a:r>
                <a:rPr lang="en-US" sz="2400" b="1" dirty="0">
                  <a:solidFill>
                    <a:srgbClr val="0070C0"/>
                  </a:solidFill>
                  <a:highlight>
                    <a:srgbClr val="00FFFF"/>
                  </a:highlight>
                </a:rPr>
                <a:t>Cold Antarctic air</a:t>
              </a:r>
            </a:p>
          </p:txBody>
        </p:sp>
      </p:grpSp>
    </p:spTree>
    <p:extLst>
      <p:ext uri="{BB962C8B-B14F-4D97-AF65-F5344CB8AC3E}">
        <p14:creationId xmlns:p14="http://schemas.microsoft.com/office/powerpoint/2010/main" val="39604618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882868"/>
          </a:xfrm>
          <a:solidFill>
            <a:schemeClr val="accent2"/>
          </a:solidFill>
        </p:spPr>
        <p:txBody>
          <a:bodyPr>
            <a:noAutofit/>
          </a:bodyPr>
          <a:lstStyle/>
          <a:p>
            <a:r>
              <a:rPr lang="en-US" sz="2400" b="1" dirty="0">
                <a:latin typeface="+mn-lt"/>
              </a:rPr>
              <a:t>Warmer Arctic -&gt; less temperature difference between Arctic and mid-latitude -&gt; jet is wavier and slower -&gt; prolonged periods of drought and cold</a:t>
            </a:r>
          </a:p>
        </p:txBody>
      </p:sp>
      <p:pic>
        <p:nvPicPr>
          <p:cNvPr id="9" name="Picture 8">
            <a:extLst>
              <a:ext uri="{FF2B5EF4-FFF2-40B4-BE49-F238E27FC236}">
                <a16:creationId xmlns:a16="http://schemas.microsoft.com/office/drawing/2014/main" id="{1D033B3C-A3D9-C84F-BB79-F627F8027D72}"/>
              </a:ext>
            </a:extLst>
          </p:cNvPr>
          <p:cNvPicPr>
            <a:picLocks noChangeAspect="1"/>
          </p:cNvPicPr>
          <p:nvPr/>
        </p:nvPicPr>
        <p:blipFill>
          <a:blip r:embed="rId3"/>
          <a:stretch>
            <a:fillRect/>
          </a:stretch>
        </p:blipFill>
        <p:spPr>
          <a:xfrm>
            <a:off x="666720" y="1348154"/>
            <a:ext cx="4869991" cy="3980962"/>
          </a:xfrm>
          <a:prstGeom prst="rect">
            <a:avLst/>
          </a:prstGeom>
        </p:spPr>
      </p:pic>
      <p:pic>
        <p:nvPicPr>
          <p:cNvPr id="14" name="Picture 13">
            <a:extLst>
              <a:ext uri="{FF2B5EF4-FFF2-40B4-BE49-F238E27FC236}">
                <a16:creationId xmlns:a16="http://schemas.microsoft.com/office/drawing/2014/main" id="{FB13D356-2A8C-A34B-ACA0-2324881B37EC}"/>
              </a:ext>
            </a:extLst>
          </p:cNvPr>
          <p:cNvPicPr>
            <a:picLocks noChangeAspect="1"/>
          </p:cNvPicPr>
          <p:nvPr/>
        </p:nvPicPr>
        <p:blipFill>
          <a:blip r:embed="rId4"/>
          <a:stretch>
            <a:fillRect/>
          </a:stretch>
        </p:blipFill>
        <p:spPr>
          <a:xfrm>
            <a:off x="1107815" y="4791101"/>
            <a:ext cx="1993900" cy="1003300"/>
          </a:xfrm>
          <a:prstGeom prst="rect">
            <a:avLst/>
          </a:prstGeom>
        </p:spPr>
      </p:pic>
      <p:pic>
        <p:nvPicPr>
          <p:cNvPr id="15" name="Picture 14">
            <a:extLst>
              <a:ext uri="{FF2B5EF4-FFF2-40B4-BE49-F238E27FC236}">
                <a16:creationId xmlns:a16="http://schemas.microsoft.com/office/drawing/2014/main" id="{235939DF-5F23-5D44-94C0-322BE2486AF9}"/>
              </a:ext>
            </a:extLst>
          </p:cNvPr>
          <p:cNvPicPr>
            <a:picLocks noChangeAspect="1"/>
          </p:cNvPicPr>
          <p:nvPr/>
        </p:nvPicPr>
        <p:blipFill>
          <a:blip r:embed="rId5"/>
          <a:stretch>
            <a:fillRect/>
          </a:stretch>
        </p:blipFill>
        <p:spPr>
          <a:xfrm>
            <a:off x="5686058" y="1501042"/>
            <a:ext cx="6410692" cy="3675185"/>
          </a:xfrm>
          <a:prstGeom prst="rect">
            <a:avLst/>
          </a:prstGeom>
        </p:spPr>
      </p:pic>
    </p:spTree>
    <p:extLst>
      <p:ext uri="{BB962C8B-B14F-4D97-AF65-F5344CB8AC3E}">
        <p14:creationId xmlns:p14="http://schemas.microsoft.com/office/powerpoint/2010/main" val="783143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537209"/>
          </a:xfrm>
          <a:solidFill>
            <a:schemeClr val="accent2"/>
          </a:solidFill>
        </p:spPr>
        <p:txBody>
          <a:bodyPr>
            <a:noAutofit/>
          </a:bodyPr>
          <a:lstStyle/>
          <a:p>
            <a:r>
              <a:rPr lang="en-US" sz="2400" b="1" dirty="0">
                <a:latin typeface="+mn-lt"/>
              </a:rPr>
              <a:t>The AMOC as a key climate regulator (because it moves heat around the globe)</a:t>
            </a:r>
          </a:p>
        </p:txBody>
      </p:sp>
      <p:sp>
        <p:nvSpPr>
          <p:cNvPr id="4" name="TextBox 3">
            <a:extLst>
              <a:ext uri="{FF2B5EF4-FFF2-40B4-BE49-F238E27FC236}">
                <a16:creationId xmlns:a16="http://schemas.microsoft.com/office/drawing/2014/main" id="{17AEF313-0A7E-9D99-69B9-4029ADC17DF5}"/>
              </a:ext>
            </a:extLst>
          </p:cNvPr>
          <p:cNvSpPr txBox="1"/>
          <p:nvPr/>
        </p:nvSpPr>
        <p:spPr>
          <a:xfrm>
            <a:off x="1648301" y="6488667"/>
            <a:ext cx="9101137" cy="369332"/>
          </a:xfrm>
          <a:prstGeom prst="rect">
            <a:avLst/>
          </a:prstGeom>
          <a:noFill/>
        </p:spPr>
        <p:txBody>
          <a:bodyPr wrap="square">
            <a:spAutoFit/>
          </a:bodyPr>
          <a:lstStyle/>
          <a:p>
            <a:r>
              <a:rPr lang="en-US" dirty="0">
                <a:hlinkClick r:id="rId5"/>
              </a:rPr>
              <a:t>https://</a:t>
            </a:r>
            <a:r>
              <a:rPr lang="en-US" dirty="0" err="1">
                <a:hlinkClick r:id="rId5"/>
              </a:rPr>
              <a:t>www.youtube.com</a:t>
            </a:r>
            <a:r>
              <a:rPr lang="en-US" dirty="0">
                <a:hlinkClick r:id="rId5"/>
              </a:rPr>
              <a:t>/</a:t>
            </a:r>
            <a:r>
              <a:rPr lang="en-US" dirty="0" err="1">
                <a:hlinkClick r:id="rId5"/>
              </a:rPr>
              <a:t>watch?v</a:t>
            </a:r>
            <a:r>
              <a:rPr lang="en-US" dirty="0">
                <a:hlinkClick r:id="rId5"/>
              </a:rPr>
              <a:t>=jOVvXDI0KbY</a:t>
            </a:r>
            <a:endParaRPr lang="en-US" dirty="0"/>
          </a:p>
        </p:txBody>
      </p:sp>
      <p:pic>
        <p:nvPicPr>
          <p:cNvPr id="3" name="Thermohaline Circulation.mp4">
            <a:hlinkClick r:id="" action="ppaction://media"/>
            <a:extLst>
              <a:ext uri="{FF2B5EF4-FFF2-40B4-BE49-F238E27FC236}">
                <a16:creationId xmlns:a16="http://schemas.microsoft.com/office/drawing/2014/main" id="{EC5E0E5B-3B96-D33F-9C48-2B7C4660FED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67053" y="644839"/>
            <a:ext cx="9711691" cy="5462827"/>
          </a:xfrm>
          <a:prstGeom prst="rect">
            <a:avLst/>
          </a:prstGeom>
        </p:spPr>
      </p:pic>
      <p:pic>
        <p:nvPicPr>
          <p:cNvPr id="5" name="Picture 4">
            <a:extLst>
              <a:ext uri="{FF2B5EF4-FFF2-40B4-BE49-F238E27FC236}">
                <a16:creationId xmlns:a16="http://schemas.microsoft.com/office/drawing/2014/main" id="{04A1AB76-B122-E068-00D6-529F5487C0FB}"/>
              </a:ext>
            </a:extLst>
          </p:cNvPr>
          <p:cNvPicPr>
            <a:picLocks noChangeAspect="1"/>
          </p:cNvPicPr>
          <p:nvPr/>
        </p:nvPicPr>
        <p:blipFill>
          <a:blip r:embed="rId7"/>
          <a:stretch>
            <a:fillRect/>
          </a:stretch>
        </p:blipFill>
        <p:spPr>
          <a:xfrm>
            <a:off x="10011507" y="2634273"/>
            <a:ext cx="1860062" cy="1400718"/>
          </a:xfrm>
          <a:prstGeom prst="rect">
            <a:avLst/>
          </a:prstGeom>
        </p:spPr>
      </p:pic>
    </p:spTree>
    <p:extLst>
      <p:ext uri="{BB962C8B-B14F-4D97-AF65-F5344CB8AC3E}">
        <p14:creationId xmlns:p14="http://schemas.microsoft.com/office/powerpoint/2010/main" val="3422394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7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Pleistocene</a:t>
            </a:r>
            <a:endParaRPr lang="en-US" sz="2400" b="1" baseline="-25000" dirty="0"/>
          </a:p>
        </p:txBody>
      </p:sp>
      <p:sp>
        <p:nvSpPr>
          <p:cNvPr id="4" name="TextBox 3">
            <a:extLst>
              <a:ext uri="{FF2B5EF4-FFF2-40B4-BE49-F238E27FC236}">
                <a16:creationId xmlns:a16="http://schemas.microsoft.com/office/drawing/2014/main" id="{D30191E0-C7CE-9725-F61D-16DF0504D598}"/>
              </a:ext>
            </a:extLst>
          </p:cNvPr>
          <p:cNvSpPr txBox="1"/>
          <p:nvPr/>
        </p:nvSpPr>
        <p:spPr>
          <a:xfrm>
            <a:off x="1635649" y="5662652"/>
            <a:ext cx="8920702" cy="369332"/>
          </a:xfrm>
          <a:prstGeom prst="rect">
            <a:avLst/>
          </a:prstGeom>
          <a:noFill/>
        </p:spPr>
        <p:txBody>
          <a:bodyPr wrap="square" rtlCol="0">
            <a:spAutoFit/>
          </a:bodyPr>
          <a:lstStyle/>
          <a:p>
            <a:r>
              <a:rPr lang="en-US" b="1" dirty="0">
                <a:solidFill>
                  <a:srgbClr val="7030A0"/>
                </a:solidFill>
              </a:rPr>
              <a:t>400,000 years ago </a:t>
            </a:r>
            <a:r>
              <a:rPr lang="en-US" dirty="0">
                <a:solidFill>
                  <a:srgbClr val="7030A0"/>
                </a:solidFill>
              </a:rPr>
              <a:t>		     	</a:t>
            </a:r>
            <a:r>
              <a:rPr lang="en-US" dirty="0">
                <a:solidFill>
                  <a:srgbClr val="7030A0"/>
                </a:solidFill>
                <a:sym typeface="Wingdings" pitchFamily="2" charset="2"/>
              </a:rPr>
              <a:t>-------&gt;</a:t>
            </a:r>
            <a:r>
              <a:rPr lang="en-US" dirty="0">
                <a:solidFill>
                  <a:srgbClr val="7030A0"/>
                </a:solidFill>
              </a:rPr>
              <a:t>			</a:t>
            </a:r>
            <a:r>
              <a:rPr lang="en-US" b="1" dirty="0">
                <a:solidFill>
                  <a:srgbClr val="7030A0"/>
                </a:solidFill>
              </a:rPr>
              <a:t>           Present</a:t>
            </a:r>
          </a:p>
        </p:txBody>
      </p:sp>
      <p:pic>
        <p:nvPicPr>
          <p:cNvPr id="5" name="Picture 4">
            <a:extLst>
              <a:ext uri="{FF2B5EF4-FFF2-40B4-BE49-F238E27FC236}">
                <a16:creationId xmlns:a16="http://schemas.microsoft.com/office/drawing/2014/main" id="{3B9591C0-AEDB-A870-C25B-5DDCD0969A85}"/>
              </a:ext>
            </a:extLst>
          </p:cNvPr>
          <p:cNvPicPr>
            <a:picLocks noChangeAspect="1"/>
          </p:cNvPicPr>
          <p:nvPr/>
        </p:nvPicPr>
        <p:blipFill rotWithShape="1">
          <a:blip r:embed="rId3"/>
          <a:srcRect t="8642" b="18725"/>
          <a:stretch/>
        </p:blipFill>
        <p:spPr>
          <a:xfrm>
            <a:off x="950488" y="1092200"/>
            <a:ext cx="9533300" cy="4483100"/>
          </a:xfrm>
          <a:prstGeom prst="rect">
            <a:avLst/>
          </a:prstGeom>
        </p:spPr>
      </p:pic>
      <p:grpSp>
        <p:nvGrpSpPr>
          <p:cNvPr id="20" name="Group 19">
            <a:extLst>
              <a:ext uri="{FF2B5EF4-FFF2-40B4-BE49-F238E27FC236}">
                <a16:creationId xmlns:a16="http://schemas.microsoft.com/office/drawing/2014/main" id="{B302D354-91C0-5C88-BBF4-41BCC3E29190}"/>
              </a:ext>
            </a:extLst>
          </p:cNvPr>
          <p:cNvGrpSpPr/>
          <p:nvPr/>
        </p:nvGrpSpPr>
        <p:grpSpPr>
          <a:xfrm>
            <a:off x="1" y="3055091"/>
            <a:ext cx="9180340" cy="981693"/>
            <a:chOff x="1" y="3055091"/>
            <a:chExt cx="9180340" cy="981693"/>
          </a:xfrm>
        </p:grpSpPr>
        <p:cxnSp>
          <p:nvCxnSpPr>
            <p:cNvPr id="9" name="Straight Arrow Connector 8">
              <a:extLst>
                <a:ext uri="{FF2B5EF4-FFF2-40B4-BE49-F238E27FC236}">
                  <a16:creationId xmlns:a16="http://schemas.microsoft.com/office/drawing/2014/main" id="{2DE20464-E065-A63E-10D9-1C8E20D3B9A6}"/>
                </a:ext>
              </a:extLst>
            </p:cNvPr>
            <p:cNvCxnSpPr>
              <a:cxnSpLocks/>
            </p:cNvCxnSpPr>
            <p:nvPr/>
          </p:nvCxnSpPr>
          <p:spPr>
            <a:xfrm flipH="1">
              <a:off x="240030" y="3055091"/>
              <a:ext cx="8940311" cy="0"/>
            </a:xfrm>
            <a:prstGeom prst="straightConnector1">
              <a:avLst/>
            </a:prstGeom>
            <a:ln w="63500">
              <a:solidFill>
                <a:srgbClr val="0070C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C16D897-2BD1-4F32-A92C-82A441606CAF}"/>
                </a:ext>
              </a:extLst>
            </p:cNvPr>
            <p:cNvSpPr txBox="1"/>
            <p:nvPr/>
          </p:nvSpPr>
          <p:spPr>
            <a:xfrm>
              <a:off x="1" y="3205787"/>
              <a:ext cx="3017520" cy="830997"/>
            </a:xfrm>
            <a:prstGeom prst="rect">
              <a:avLst/>
            </a:prstGeom>
            <a:solidFill>
              <a:schemeClr val="bg1"/>
            </a:solidFill>
            <a:ln>
              <a:solidFill>
                <a:schemeClr val="tx1"/>
              </a:solidFill>
            </a:ln>
          </p:spPr>
          <p:txBody>
            <a:bodyPr wrap="square" rtlCol="0">
              <a:spAutoFit/>
            </a:bodyPr>
            <a:lstStyle/>
            <a:p>
              <a:pPr algn="ctr"/>
              <a:r>
                <a:rPr lang="en-US" sz="2400" b="1" dirty="0">
                  <a:solidFill>
                    <a:srgbClr val="0070C0"/>
                  </a:solidFill>
                </a:rPr>
                <a:t>Pleistocene </a:t>
              </a:r>
            </a:p>
            <a:p>
              <a:pPr algn="ctr"/>
              <a:r>
                <a:rPr lang="en-US" sz="2400" b="1" dirty="0">
                  <a:solidFill>
                    <a:srgbClr val="0070C0"/>
                  </a:solidFill>
                </a:rPr>
                <a:t>(back 3 million years)</a:t>
              </a:r>
            </a:p>
          </p:txBody>
        </p:sp>
      </p:grpSp>
    </p:spTree>
    <p:extLst>
      <p:ext uri="{BB962C8B-B14F-4D97-AF65-F5344CB8AC3E}">
        <p14:creationId xmlns:p14="http://schemas.microsoft.com/office/powerpoint/2010/main" val="34906752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37209"/>
          </a:xfrm>
          <a:solidFill>
            <a:schemeClr val="accent2"/>
          </a:solidFill>
        </p:spPr>
        <p:txBody>
          <a:bodyPr>
            <a:noAutofit/>
          </a:bodyPr>
          <a:lstStyle/>
          <a:p>
            <a:r>
              <a:rPr lang="en-US" sz="2400" b="1" dirty="0">
                <a:latin typeface="+mn-lt"/>
              </a:rPr>
              <a:t>AMOC’s role in pushing water away from the eastern coast of N. America</a:t>
            </a:r>
          </a:p>
        </p:txBody>
      </p:sp>
      <p:sp>
        <p:nvSpPr>
          <p:cNvPr id="4" name="TextBox 3">
            <a:extLst>
              <a:ext uri="{FF2B5EF4-FFF2-40B4-BE49-F238E27FC236}">
                <a16:creationId xmlns:a16="http://schemas.microsoft.com/office/drawing/2014/main" id="{17AEF313-0A7E-9D99-69B9-4029ADC17DF5}"/>
              </a:ext>
            </a:extLst>
          </p:cNvPr>
          <p:cNvSpPr txBox="1"/>
          <p:nvPr/>
        </p:nvSpPr>
        <p:spPr>
          <a:xfrm>
            <a:off x="1545431" y="6020485"/>
            <a:ext cx="9101137" cy="369332"/>
          </a:xfrm>
          <a:prstGeom prst="rect">
            <a:avLst/>
          </a:prstGeom>
          <a:noFill/>
        </p:spPr>
        <p:txBody>
          <a:bodyPr wrap="square">
            <a:spAutoFit/>
          </a:bodyPr>
          <a:lstStyle/>
          <a:p>
            <a:r>
              <a:rPr lang="en-US" dirty="0">
                <a:hlinkClick r:id="rId3"/>
              </a:rPr>
              <a:t>https://</a:t>
            </a:r>
            <a:r>
              <a:rPr lang="en-US" dirty="0" err="1">
                <a:hlinkClick r:id="rId3"/>
              </a:rPr>
              <a:t>upload.wikimedia.org</a:t>
            </a:r>
            <a:r>
              <a:rPr lang="en-US" dirty="0">
                <a:hlinkClick r:id="rId3"/>
              </a:rPr>
              <a:t>/</a:t>
            </a:r>
            <a:r>
              <a:rPr lang="en-US" dirty="0" err="1">
                <a:hlinkClick r:id="rId3"/>
              </a:rPr>
              <a:t>wikipedia</a:t>
            </a:r>
            <a:r>
              <a:rPr lang="en-US" dirty="0">
                <a:hlinkClick r:id="rId3"/>
              </a:rPr>
              <a:t>/commons/a/ab/</a:t>
            </a:r>
            <a:r>
              <a:rPr lang="en-US" dirty="0" err="1">
                <a:hlinkClick r:id="rId3"/>
              </a:rPr>
              <a:t>Thermohaline_circulation.svg</a:t>
            </a:r>
            <a:endParaRPr lang="en-US" dirty="0"/>
          </a:p>
        </p:txBody>
      </p:sp>
      <p:pic>
        <p:nvPicPr>
          <p:cNvPr id="5" name="Picture 4">
            <a:extLst>
              <a:ext uri="{FF2B5EF4-FFF2-40B4-BE49-F238E27FC236}">
                <a16:creationId xmlns:a16="http://schemas.microsoft.com/office/drawing/2014/main" id="{4B0D860F-63FB-4921-53CF-3510386B2982}"/>
              </a:ext>
            </a:extLst>
          </p:cNvPr>
          <p:cNvPicPr>
            <a:picLocks noChangeAspect="1"/>
          </p:cNvPicPr>
          <p:nvPr/>
        </p:nvPicPr>
        <p:blipFill>
          <a:blip r:embed="rId4"/>
          <a:stretch>
            <a:fillRect/>
          </a:stretch>
        </p:blipFill>
        <p:spPr>
          <a:xfrm>
            <a:off x="2694882" y="674370"/>
            <a:ext cx="5328978" cy="5020758"/>
          </a:xfrm>
          <a:prstGeom prst="rect">
            <a:avLst/>
          </a:prstGeom>
        </p:spPr>
      </p:pic>
    </p:spTree>
    <p:extLst>
      <p:ext uri="{BB962C8B-B14F-4D97-AF65-F5344CB8AC3E}">
        <p14:creationId xmlns:p14="http://schemas.microsoft.com/office/powerpoint/2010/main" val="460891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56728"/>
          </a:xfrm>
          <a:solidFill>
            <a:schemeClr val="accent2"/>
          </a:solidFill>
        </p:spPr>
        <p:txBody>
          <a:bodyPr>
            <a:noAutofit/>
          </a:bodyPr>
          <a:lstStyle/>
          <a:p>
            <a:r>
              <a:rPr lang="en-US" sz="2400" b="1" dirty="0">
                <a:latin typeface="+mn-lt"/>
              </a:rPr>
              <a:t>But warming is causing the AMOC to slow down (via the “cold blob”)</a:t>
            </a:r>
          </a:p>
        </p:txBody>
      </p:sp>
      <p:pic>
        <p:nvPicPr>
          <p:cNvPr id="3076" name="Picture 4">
            <a:extLst>
              <a:ext uri="{FF2B5EF4-FFF2-40B4-BE49-F238E27FC236}">
                <a16:creationId xmlns:a16="http://schemas.microsoft.com/office/drawing/2014/main" id="{965F0A46-BB8F-71F1-E76C-C04C533EB3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292" y="971030"/>
            <a:ext cx="3991018" cy="25296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C42A0A9-B562-8045-C08E-90DCA16E2873}"/>
              </a:ext>
            </a:extLst>
          </p:cNvPr>
          <p:cNvPicPr>
            <a:picLocks noChangeAspect="1"/>
          </p:cNvPicPr>
          <p:nvPr/>
        </p:nvPicPr>
        <p:blipFill>
          <a:blip r:embed="rId4"/>
          <a:stretch>
            <a:fillRect/>
          </a:stretch>
        </p:blipFill>
        <p:spPr>
          <a:xfrm>
            <a:off x="2194801" y="3914932"/>
            <a:ext cx="9789175" cy="2704615"/>
          </a:xfrm>
          <a:prstGeom prst="rect">
            <a:avLst/>
          </a:prstGeom>
          <a:ln>
            <a:solidFill>
              <a:schemeClr val="tx1"/>
            </a:solidFill>
          </a:ln>
        </p:spPr>
      </p:pic>
      <p:pic>
        <p:nvPicPr>
          <p:cNvPr id="8" name="Picture 7">
            <a:extLst>
              <a:ext uri="{FF2B5EF4-FFF2-40B4-BE49-F238E27FC236}">
                <a16:creationId xmlns:a16="http://schemas.microsoft.com/office/drawing/2014/main" id="{C916DD83-6923-8D81-21AB-176EF660EB56}"/>
              </a:ext>
            </a:extLst>
          </p:cNvPr>
          <p:cNvPicPr>
            <a:picLocks noChangeAspect="1"/>
          </p:cNvPicPr>
          <p:nvPr/>
        </p:nvPicPr>
        <p:blipFill>
          <a:blip r:embed="rId5"/>
          <a:stretch>
            <a:fillRect/>
          </a:stretch>
        </p:blipFill>
        <p:spPr>
          <a:xfrm>
            <a:off x="4258994" y="819462"/>
            <a:ext cx="7772400" cy="2704615"/>
          </a:xfrm>
          <a:prstGeom prst="rect">
            <a:avLst/>
          </a:prstGeom>
          <a:ln>
            <a:solidFill>
              <a:schemeClr val="tx1"/>
            </a:solidFill>
          </a:ln>
        </p:spPr>
      </p:pic>
      <p:sp>
        <p:nvSpPr>
          <p:cNvPr id="10" name="TextBox 9">
            <a:extLst>
              <a:ext uri="{FF2B5EF4-FFF2-40B4-BE49-F238E27FC236}">
                <a16:creationId xmlns:a16="http://schemas.microsoft.com/office/drawing/2014/main" id="{006A03D7-952F-9230-D45D-97DAA987A164}"/>
              </a:ext>
            </a:extLst>
          </p:cNvPr>
          <p:cNvSpPr txBox="1"/>
          <p:nvPr/>
        </p:nvSpPr>
        <p:spPr>
          <a:xfrm>
            <a:off x="303386" y="4572000"/>
            <a:ext cx="1891415" cy="1015663"/>
          </a:xfrm>
          <a:prstGeom prst="rect">
            <a:avLst/>
          </a:prstGeom>
          <a:noFill/>
        </p:spPr>
        <p:txBody>
          <a:bodyPr wrap="square">
            <a:spAutoFit/>
          </a:bodyPr>
          <a:lstStyle/>
          <a:p>
            <a:r>
              <a:rPr lang="en-US" sz="1200" dirty="0">
                <a:hlinkClick r:id="rId6"/>
              </a:rPr>
              <a:t>https://</a:t>
            </a:r>
            <a:r>
              <a:rPr lang="en-US" sz="1200" dirty="0" err="1">
                <a:hlinkClick r:id="rId6"/>
              </a:rPr>
              <a:t>www.carbonbrief.org</a:t>
            </a:r>
            <a:r>
              <a:rPr lang="en-US" sz="1200" dirty="0">
                <a:hlinkClick r:id="rId6"/>
              </a:rPr>
              <a:t>/atlantic-conveyor-belt-has-slowed-15-per-cent-since-mid-twentieth-century/</a:t>
            </a:r>
            <a:endParaRPr lang="en-US" sz="1200" dirty="0"/>
          </a:p>
        </p:txBody>
      </p:sp>
    </p:spTree>
    <p:extLst>
      <p:ext uri="{BB962C8B-B14F-4D97-AF65-F5344CB8AC3E}">
        <p14:creationId xmlns:p14="http://schemas.microsoft.com/office/powerpoint/2010/main" val="8674677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37209"/>
          </a:xfrm>
          <a:solidFill>
            <a:schemeClr val="accent2"/>
          </a:solidFill>
        </p:spPr>
        <p:txBody>
          <a:bodyPr>
            <a:noAutofit/>
          </a:bodyPr>
          <a:lstStyle/>
          <a:p>
            <a:r>
              <a:rPr lang="en-US" sz="2400" b="1" dirty="0">
                <a:latin typeface="+mn-lt"/>
              </a:rPr>
              <a:t>Why we care: For one, a slower AMOC would lead to ferocious storms in the N. Atlantic</a:t>
            </a:r>
          </a:p>
        </p:txBody>
      </p:sp>
      <p:pic>
        <p:nvPicPr>
          <p:cNvPr id="3" name="Picture 2">
            <a:extLst>
              <a:ext uri="{FF2B5EF4-FFF2-40B4-BE49-F238E27FC236}">
                <a16:creationId xmlns:a16="http://schemas.microsoft.com/office/drawing/2014/main" id="{E37B69B4-7E62-4C31-51AE-5CE9DE313DBD}"/>
              </a:ext>
            </a:extLst>
          </p:cNvPr>
          <p:cNvPicPr>
            <a:picLocks noChangeAspect="1"/>
          </p:cNvPicPr>
          <p:nvPr/>
        </p:nvPicPr>
        <p:blipFill>
          <a:blip r:embed="rId3"/>
          <a:stretch>
            <a:fillRect/>
          </a:stretch>
        </p:blipFill>
        <p:spPr>
          <a:xfrm>
            <a:off x="488764" y="674696"/>
            <a:ext cx="4194810" cy="5933200"/>
          </a:xfrm>
          <a:prstGeom prst="rect">
            <a:avLst/>
          </a:prstGeom>
        </p:spPr>
      </p:pic>
      <p:pic>
        <p:nvPicPr>
          <p:cNvPr id="5" name="Picture 4">
            <a:extLst>
              <a:ext uri="{FF2B5EF4-FFF2-40B4-BE49-F238E27FC236}">
                <a16:creationId xmlns:a16="http://schemas.microsoft.com/office/drawing/2014/main" id="{4C4263F3-DA55-F064-3B66-863CF701958B}"/>
              </a:ext>
            </a:extLst>
          </p:cNvPr>
          <p:cNvPicPr>
            <a:picLocks noChangeAspect="1"/>
          </p:cNvPicPr>
          <p:nvPr/>
        </p:nvPicPr>
        <p:blipFill>
          <a:blip r:embed="rId4"/>
          <a:stretch>
            <a:fillRect/>
          </a:stretch>
        </p:blipFill>
        <p:spPr>
          <a:xfrm>
            <a:off x="5906770" y="768350"/>
            <a:ext cx="4813300" cy="1892300"/>
          </a:xfrm>
          <a:prstGeom prst="rect">
            <a:avLst/>
          </a:prstGeom>
        </p:spPr>
      </p:pic>
      <p:pic>
        <p:nvPicPr>
          <p:cNvPr id="6" name="Picture 5">
            <a:extLst>
              <a:ext uri="{FF2B5EF4-FFF2-40B4-BE49-F238E27FC236}">
                <a16:creationId xmlns:a16="http://schemas.microsoft.com/office/drawing/2014/main" id="{4BFA8E38-E615-9E13-AF13-6DC71167F95E}"/>
              </a:ext>
            </a:extLst>
          </p:cNvPr>
          <p:cNvPicPr>
            <a:picLocks noChangeAspect="1"/>
          </p:cNvPicPr>
          <p:nvPr/>
        </p:nvPicPr>
        <p:blipFill>
          <a:blip r:embed="rId5"/>
          <a:stretch>
            <a:fillRect/>
          </a:stretch>
        </p:blipFill>
        <p:spPr>
          <a:xfrm>
            <a:off x="4813826" y="3243906"/>
            <a:ext cx="6999188" cy="1568124"/>
          </a:xfrm>
          <a:prstGeom prst="rect">
            <a:avLst/>
          </a:prstGeom>
          <a:ln>
            <a:solidFill>
              <a:schemeClr val="accent1"/>
            </a:solidFill>
          </a:ln>
        </p:spPr>
      </p:pic>
    </p:spTree>
    <p:extLst>
      <p:ext uri="{BB962C8B-B14F-4D97-AF65-F5344CB8AC3E}">
        <p14:creationId xmlns:p14="http://schemas.microsoft.com/office/powerpoint/2010/main" val="27992854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B0006740-8D2B-1792-CB5A-9557B5E232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861" b="3385"/>
          <a:stretch/>
        </p:blipFill>
        <p:spPr bwMode="auto">
          <a:xfrm>
            <a:off x="946588" y="679937"/>
            <a:ext cx="9662797" cy="59904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0" y="1"/>
            <a:ext cx="12192000" cy="537209"/>
          </a:xfrm>
          <a:solidFill>
            <a:schemeClr val="accent2"/>
          </a:solidFill>
        </p:spPr>
        <p:txBody>
          <a:bodyPr>
            <a:noAutofit/>
          </a:bodyPr>
          <a:lstStyle/>
          <a:p>
            <a:r>
              <a:rPr lang="en-US" sz="2400" b="1" dirty="0">
                <a:latin typeface="+mn-lt"/>
              </a:rPr>
              <a:t>Why we care #2: AMOC pushes sea water away from eastern US coast</a:t>
            </a:r>
          </a:p>
        </p:txBody>
      </p:sp>
      <p:sp>
        <p:nvSpPr>
          <p:cNvPr id="4" name="TextBox 3">
            <a:extLst>
              <a:ext uri="{FF2B5EF4-FFF2-40B4-BE49-F238E27FC236}">
                <a16:creationId xmlns:a16="http://schemas.microsoft.com/office/drawing/2014/main" id="{413EFA87-E8FD-AF3F-74A9-1A570648ED1D}"/>
              </a:ext>
            </a:extLst>
          </p:cNvPr>
          <p:cNvSpPr txBox="1"/>
          <p:nvPr/>
        </p:nvSpPr>
        <p:spPr>
          <a:xfrm>
            <a:off x="8886092" y="6178063"/>
            <a:ext cx="2883876" cy="461665"/>
          </a:xfrm>
          <a:prstGeom prst="rect">
            <a:avLst/>
          </a:prstGeom>
          <a:noFill/>
        </p:spPr>
        <p:txBody>
          <a:bodyPr wrap="square">
            <a:spAutoFit/>
          </a:bodyPr>
          <a:lstStyle/>
          <a:p>
            <a:r>
              <a:rPr lang="en-US" sz="1200" dirty="0">
                <a:hlinkClick r:id="rId4"/>
              </a:rPr>
              <a:t>https://</a:t>
            </a:r>
            <a:r>
              <a:rPr lang="en-US" sz="1200" dirty="0" err="1">
                <a:hlinkClick r:id="rId4"/>
              </a:rPr>
              <a:t>www.esa.int</a:t>
            </a:r>
            <a:r>
              <a:rPr lang="en-US" sz="1200" dirty="0">
                <a:hlinkClick r:id="rId4"/>
              </a:rPr>
              <a:t>/</a:t>
            </a:r>
            <a:r>
              <a:rPr lang="en-US" sz="1200" dirty="0" err="1">
                <a:hlinkClick r:id="rId4"/>
              </a:rPr>
              <a:t>ESA_Multimedia</a:t>
            </a:r>
            <a:r>
              <a:rPr lang="en-US" sz="1200" dirty="0">
                <a:hlinkClick r:id="rId4"/>
              </a:rPr>
              <a:t>/Images/2014/11/</a:t>
            </a:r>
            <a:r>
              <a:rPr lang="en-US" sz="1200" dirty="0" err="1">
                <a:hlinkClick r:id="rId4"/>
              </a:rPr>
              <a:t>Mean_dynamic_topography</a:t>
            </a:r>
            <a:endParaRPr lang="en-US" sz="1200" dirty="0"/>
          </a:p>
        </p:txBody>
      </p:sp>
    </p:spTree>
    <p:extLst>
      <p:ext uri="{BB962C8B-B14F-4D97-AF65-F5344CB8AC3E}">
        <p14:creationId xmlns:p14="http://schemas.microsoft.com/office/powerpoint/2010/main" val="1781415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197FB30-4A9A-254A-87B7-BB95539C1E66}"/>
              </a:ext>
            </a:extLst>
          </p:cNvPr>
          <p:cNvPicPr>
            <a:picLocks noChangeAspect="1"/>
          </p:cNvPicPr>
          <p:nvPr/>
        </p:nvPicPr>
        <p:blipFill>
          <a:blip r:embed="rId3"/>
          <a:stretch>
            <a:fillRect/>
          </a:stretch>
        </p:blipFill>
        <p:spPr>
          <a:xfrm>
            <a:off x="0" y="11430"/>
            <a:ext cx="12192000" cy="6858000"/>
          </a:xfrm>
          <a:prstGeom prst="rect">
            <a:avLst/>
          </a:prstGeom>
        </p:spPr>
      </p:pic>
      <p:pic>
        <p:nvPicPr>
          <p:cNvPr id="4" name="Picture 3">
            <a:extLst>
              <a:ext uri="{FF2B5EF4-FFF2-40B4-BE49-F238E27FC236}">
                <a16:creationId xmlns:a16="http://schemas.microsoft.com/office/drawing/2014/main" id="{176850CD-837D-BD41-9AC8-5B02B3C0C556}"/>
              </a:ext>
            </a:extLst>
          </p:cNvPr>
          <p:cNvPicPr>
            <a:picLocks noChangeAspect="1"/>
          </p:cNvPicPr>
          <p:nvPr/>
        </p:nvPicPr>
        <p:blipFill rotWithShape="1">
          <a:blip r:embed="rId4"/>
          <a:srcRect t="11481"/>
          <a:stretch/>
        </p:blipFill>
        <p:spPr>
          <a:xfrm>
            <a:off x="306355" y="825500"/>
            <a:ext cx="7377146" cy="3981095"/>
          </a:xfrm>
          <a:prstGeom prst="rect">
            <a:avLst/>
          </a:prstGeom>
        </p:spPr>
      </p:pic>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Pleistocene</a:t>
            </a:r>
            <a:endParaRPr lang="en-US" sz="2400" b="1" baseline="-25000" dirty="0"/>
          </a:p>
        </p:txBody>
      </p:sp>
      <p:sp>
        <p:nvSpPr>
          <p:cNvPr id="5" name="TextBox 4">
            <a:extLst>
              <a:ext uri="{FF2B5EF4-FFF2-40B4-BE49-F238E27FC236}">
                <a16:creationId xmlns:a16="http://schemas.microsoft.com/office/drawing/2014/main" id="{317EB189-7C0C-0B88-A324-DD76433295CE}"/>
              </a:ext>
            </a:extLst>
          </p:cNvPr>
          <p:cNvSpPr txBox="1"/>
          <p:nvPr/>
        </p:nvSpPr>
        <p:spPr>
          <a:xfrm>
            <a:off x="7300841" y="1501438"/>
            <a:ext cx="4696849" cy="1569660"/>
          </a:xfrm>
          <a:prstGeom prst="rect">
            <a:avLst/>
          </a:prstGeom>
          <a:noFill/>
          <a:ln>
            <a:solidFill>
              <a:schemeClr val="accent1"/>
            </a:solidFill>
          </a:ln>
        </p:spPr>
        <p:txBody>
          <a:bodyPr wrap="square" rtlCol="0">
            <a:spAutoFit/>
          </a:bodyPr>
          <a:lstStyle/>
          <a:p>
            <a:r>
              <a:rPr lang="en-US" sz="2400" dirty="0"/>
              <a:t>The </a:t>
            </a:r>
            <a:r>
              <a:rPr lang="en-US" sz="2400" dirty="0">
                <a:solidFill>
                  <a:srgbClr val="0070C0"/>
                </a:solidFill>
              </a:rPr>
              <a:t>Blue markers </a:t>
            </a:r>
            <a:r>
              <a:rPr lang="en-US" sz="2400" dirty="0"/>
              <a:t>show the correlation between </a:t>
            </a:r>
            <a:r>
              <a:rPr lang="en-US" sz="2400" b="1" dirty="0"/>
              <a:t>global temperature </a:t>
            </a:r>
            <a:r>
              <a:rPr lang="en-US" sz="2400" dirty="0"/>
              <a:t>and atmospheric CO</a:t>
            </a:r>
            <a:r>
              <a:rPr lang="en-US" sz="2400" baseline="-25000" dirty="0"/>
              <a:t>2</a:t>
            </a:r>
            <a:r>
              <a:rPr lang="en-US" sz="2400" dirty="0"/>
              <a:t> in the </a:t>
            </a:r>
            <a:r>
              <a:rPr lang="en-US" sz="2400" b="1" dirty="0"/>
              <a:t>Pleistocene</a:t>
            </a:r>
            <a:r>
              <a:rPr lang="en-US" sz="2400" dirty="0"/>
              <a:t>.</a:t>
            </a:r>
          </a:p>
        </p:txBody>
      </p:sp>
    </p:spTree>
    <p:extLst>
      <p:ext uri="{BB962C8B-B14F-4D97-AF65-F5344CB8AC3E}">
        <p14:creationId xmlns:p14="http://schemas.microsoft.com/office/powerpoint/2010/main" val="1049749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Pleistocene</a:t>
            </a:r>
            <a:endParaRPr lang="en-US" sz="2400" b="1" baseline="-25000" dirty="0"/>
          </a:p>
        </p:txBody>
      </p:sp>
      <p:sp>
        <p:nvSpPr>
          <p:cNvPr id="4" name="TextBox 3">
            <a:extLst>
              <a:ext uri="{FF2B5EF4-FFF2-40B4-BE49-F238E27FC236}">
                <a16:creationId xmlns:a16="http://schemas.microsoft.com/office/drawing/2014/main" id="{D30191E0-C7CE-9725-F61D-16DF0504D598}"/>
              </a:ext>
            </a:extLst>
          </p:cNvPr>
          <p:cNvSpPr txBox="1"/>
          <p:nvPr/>
        </p:nvSpPr>
        <p:spPr>
          <a:xfrm>
            <a:off x="1635649" y="5662652"/>
            <a:ext cx="8920702" cy="369332"/>
          </a:xfrm>
          <a:prstGeom prst="rect">
            <a:avLst/>
          </a:prstGeom>
          <a:noFill/>
        </p:spPr>
        <p:txBody>
          <a:bodyPr wrap="square" rtlCol="0">
            <a:spAutoFit/>
          </a:bodyPr>
          <a:lstStyle/>
          <a:p>
            <a:r>
              <a:rPr lang="en-US" b="1" dirty="0">
                <a:solidFill>
                  <a:srgbClr val="7030A0"/>
                </a:solidFill>
              </a:rPr>
              <a:t>400,000 years ago </a:t>
            </a:r>
            <a:r>
              <a:rPr lang="en-US" dirty="0">
                <a:solidFill>
                  <a:srgbClr val="7030A0"/>
                </a:solidFill>
              </a:rPr>
              <a:t>		     	</a:t>
            </a:r>
            <a:r>
              <a:rPr lang="en-US" dirty="0">
                <a:solidFill>
                  <a:srgbClr val="7030A0"/>
                </a:solidFill>
                <a:sym typeface="Wingdings" pitchFamily="2" charset="2"/>
              </a:rPr>
              <a:t>-------&gt;</a:t>
            </a:r>
            <a:r>
              <a:rPr lang="en-US" dirty="0">
                <a:solidFill>
                  <a:srgbClr val="7030A0"/>
                </a:solidFill>
              </a:rPr>
              <a:t>			</a:t>
            </a:r>
            <a:r>
              <a:rPr lang="en-US" b="1" dirty="0">
                <a:solidFill>
                  <a:srgbClr val="7030A0"/>
                </a:solidFill>
              </a:rPr>
              <a:t>           Present</a:t>
            </a:r>
          </a:p>
        </p:txBody>
      </p:sp>
      <p:pic>
        <p:nvPicPr>
          <p:cNvPr id="5" name="Picture 4">
            <a:extLst>
              <a:ext uri="{FF2B5EF4-FFF2-40B4-BE49-F238E27FC236}">
                <a16:creationId xmlns:a16="http://schemas.microsoft.com/office/drawing/2014/main" id="{3B9591C0-AEDB-A870-C25B-5DDCD0969A85}"/>
              </a:ext>
            </a:extLst>
          </p:cNvPr>
          <p:cNvPicPr>
            <a:picLocks noChangeAspect="1"/>
          </p:cNvPicPr>
          <p:nvPr/>
        </p:nvPicPr>
        <p:blipFill rotWithShape="1">
          <a:blip r:embed="rId3"/>
          <a:srcRect t="8642" b="18725"/>
          <a:stretch/>
        </p:blipFill>
        <p:spPr>
          <a:xfrm>
            <a:off x="950488" y="1092200"/>
            <a:ext cx="9533300" cy="4483100"/>
          </a:xfrm>
          <a:prstGeom prst="rect">
            <a:avLst/>
          </a:prstGeom>
        </p:spPr>
      </p:pic>
      <p:grpSp>
        <p:nvGrpSpPr>
          <p:cNvPr id="20" name="Group 19">
            <a:extLst>
              <a:ext uri="{FF2B5EF4-FFF2-40B4-BE49-F238E27FC236}">
                <a16:creationId xmlns:a16="http://schemas.microsoft.com/office/drawing/2014/main" id="{B302D354-91C0-5C88-BBF4-41BCC3E29190}"/>
              </a:ext>
            </a:extLst>
          </p:cNvPr>
          <p:cNvGrpSpPr/>
          <p:nvPr/>
        </p:nvGrpSpPr>
        <p:grpSpPr>
          <a:xfrm>
            <a:off x="1" y="3055091"/>
            <a:ext cx="9180340" cy="981693"/>
            <a:chOff x="1" y="3055091"/>
            <a:chExt cx="9180340" cy="981693"/>
          </a:xfrm>
        </p:grpSpPr>
        <p:cxnSp>
          <p:nvCxnSpPr>
            <p:cNvPr id="9" name="Straight Arrow Connector 8">
              <a:extLst>
                <a:ext uri="{FF2B5EF4-FFF2-40B4-BE49-F238E27FC236}">
                  <a16:creationId xmlns:a16="http://schemas.microsoft.com/office/drawing/2014/main" id="{2DE20464-E065-A63E-10D9-1C8E20D3B9A6}"/>
                </a:ext>
              </a:extLst>
            </p:cNvPr>
            <p:cNvCxnSpPr>
              <a:cxnSpLocks/>
            </p:cNvCxnSpPr>
            <p:nvPr/>
          </p:nvCxnSpPr>
          <p:spPr>
            <a:xfrm flipH="1">
              <a:off x="240030" y="3055091"/>
              <a:ext cx="8940311" cy="0"/>
            </a:xfrm>
            <a:prstGeom prst="straightConnector1">
              <a:avLst/>
            </a:prstGeom>
            <a:ln w="63500">
              <a:solidFill>
                <a:srgbClr val="0070C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C16D897-2BD1-4F32-A92C-82A441606CAF}"/>
                </a:ext>
              </a:extLst>
            </p:cNvPr>
            <p:cNvSpPr txBox="1"/>
            <p:nvPr/>
          </p:nvSpPr>
          <p:spPr>
            <a:xfrm>
              <a:off x="1" y="3205787"/>
              <a:ext cx="3017520" cy="830997"/>
            </a:xfrm>
            <a:prstGeom prst="rect">
              <a:avLst/>
            </a:prstGeom>
            <a:solidFill>
              <a:schemeClr val="bg1"/>
            </a:solidFill>
            <a:ln>
              <a:solidFill>
                <a:schemeClr val="tx1"/>
              </a:solidFill>
            </a:ln>
          </p:spPr>
          <p:txBody>
            <a:bodyPr wrap="square" rtlCol="0">
              <a:spAutoFit/>
            </a:bodyPr>
            <a:lstStyle/>
            <a:p>
              <a:pPr algn="ctr"/>
              <a:r>
                <a:rPr lang="en-US" sz="2400" b="1" dirty="0">
                  <a:solidFill>
                    <a:srgbClr val="0070C0"/>
                  </a:solidFill>
                </a:rPr>
                <a:t>Pleistocene </a:t>
              </a:r>
            </a:p>
            <a:p>
              <a:pPr algn="ctr"/>
              <a:r>
                <a:rPr lang="en-US" sz="2400" b="1" dirty="0">
                  <a:solidFill>
                    <a:srgbClr val="0070C0"/>
                  </a:solidFill>
                </a:rPr>
                <a:t>(back 3 million years)</a:t>
              </a:r>
            </a:p>
          </p:txBody>
        </p:sp>
      </p:grpSp>
      <p:pic>
        <p:nvPicPr>
          <p:cNvPr id="2" name="Picture 1">
            <a:extLst>
              <a:ext uri="{FF2B5EF4-FFF2-40B4-BE49-F238E27FC236}">
                <a16:creationId xmlns:a16="http://schemas.microsoft.com/office/drawing/2014/main" id="{67CAAA2A-CD45-F529-DF58-E094EB7C9D94}"/>
              </a:ext>
            </a:extLst>
          </p:cNvPr>
          <p:cNvPicPr>
            <a:picLocks noChangeAspect="1"/>
          </p:cNvPicPr>
          <p:nvPr/>
        </p:nvPicPr>
        <p:blipFill rotWithShape="1">
          <a:blip r:embed="rId4"/>
          <a:srcRect t="11481"/>
          <a:stretch/>
        </p:blipFill>
        <p:spPr>
          <a:xfrm>
            <a:off x="3750839" y="4496042"/>
            <a:ext cx="4161693" cy="2245868"/>
          </a:xfrm>
          <a:prstGeom prst="rect">
            <a:avLst/>
          </a:prstGeom>
          <a:ln>
            <a:solidFill>
              <a:schemeClr val="tx1"/>
            </a:solidFill>
          </a:ln>
        </p:spPr>
      </p:pic>
    </p:spTree>
    <p:extLst>
      <p:ext uri="{BB962C8B-B14F-4D97-AF65-F5344CB8AC3E}">
        <p14:creationId xmlns:p14="http://schemas.microsoft.com/office/powerpoint/2010/main" val="2168332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Holocene</a:t>
            </a:r>
            <a:endParaRPr lang="en-US" sz="2400" b="1" baseline="-25000" dirty="0"/>
          </a:p>
        </p:txBody>
      </p:sp>
      <p:sp>
        <p:nvSpPr>
          <p:cNvPr id="4" name="TextBox 3">
            <a:extLst>
              <a:ext uri="{FF2B5EF4-FFF2-40B4-BE49-F238E27FC236}">
                <a16:creationId xmlns:a16="http://schemas.microsoft.com/office/drawing/2014/main" id="{D30191E0-C7CE-9725-F61D-16DF0504D598}"/>
              </a:ext>
            </a:extLst>
          </p:cNvPr>
          <p:cNvSpPr txBox="1"/>
          <p:nvPr/>
        </p:nvSpPr>
        <p:spPr>
          <a:xfrm>
            <a:off x="1635649" y="5662652"/>
            <a:ext cx="8920702" cy="369332"/>
          </a:xfrm>
          <a:prstGeom prst="rect">
            <a:avLst/>
          </a:prstGeom>
          <a:noFill/>
        </p:spPr>
        <p:txBody>
          <a:bodyPr wrap="square" rtlCol="0">
            <a:spAutoFit/>
          </a:bodyPr>
          <a:lstStyle/>
          <a:p>
            <a:r>
              <a:rPr lang="en-US" b="1" dirty="0">
                <a:solidFill>
                  <a:srgbClr val="7030A0"/>
                </a:solidFill>
              </a:rPr>
              <a:t>400,000 years ago </a:t>
            </a:r>
            <a:r>
              <a:rPr lang="en-US" dirty="0">
                <a:solidFill>
                  <a:srgbClr val="7030A0"/>
                </a:solidFill>
              </a:rPr>
              <a:t>		     	</a:t>
            </a:r>
            <a:r>
              <a:rPr lang="en-US" dirty="0">
                <a:solidFill>
                  <a:srgbClr val="7030A0"/>
                </a:solidFill>
                <a:sym typeface="Wingdings" pitchFamily="2" charset="2"/>
              </a:rPr>
              <a:t>-------&gt;</a:t>
            </a:r>
            <a:r>
              <a:rPr lang="en-US" dirty="0">
                <a:solidFill>
                  <a:srgbClr val="7030A0"/>
                </a:solidFill>
              </a:rPr>
              <a:t>			</a:t>
            </a:r>
            <a:r>
              <a:rPr lang="en-US" b="1" dirty="0">
                <a:solidFill>
                  <a:srgbClr val="7030A0"/>
                </a:solidFill>
              </a:rPr>
              <a:t>           Present</a:t>
            </a:r>
          </a:p>
        </p:txBody>
      </p:sp>
      <p:grpSp>
        <p:nvGrpSpPr>
          <p:cNvPr id="19" name="Group 18">
            <a:extLst>
              <a:ext uri="{FF2B5EF4-FFF2-40B4-BE49-F238E27FC236}">
                <a16:creationId xmlns:a16="http://schemas.microsoft.com/office/drawing/2014/main" id="{87496DE4-B55F-C2B8-C2AF-0F8AAE40B99F}"/>
              </a:ext>
            </a:extLst>
          </p:cNvPr>
          <p:cNvGrpSpPr/>
          <p:nvPr/>
        </p:nvGrpSpPr>
        <p:grpSpPr>
          <a:xfrm>
            <a:off x="950488" y="1092200"/>
            <a:ext cx="9533300" cy="4483100"/>
            <a:chOff x="950488" y="1092200"/>
            <a:chExt cx="9533300" cy="4483100"/>
          </a:xfrm>
        </p:grpSpPr>
        <p:pic>
          <p:nvPicPr>
            <p:cNvPr id="5" name="Picture 4">
              <a:extLst>
                <a:ext uri="{FF2B5EF4-FFF2-40B4-BE49-F238E27FC236}">
                  <a16:creationId xmlns:a16="http://schemas.microsoft.com/office/drawing/2014/main" id="{3B9591C0-AEDB-A870-C25B-5DDCD0969A85}"/>
                </a:ext>
              </a:extLst>
            </p:cNvPr>
            <p:cNvPicPr>
              <a:picLocks noChangeAspect="1"/>
            </p:cNvPicPr>
            <p:nvPr/>
          </p:nvPicPr>
          <p:blipFill rotWithShape="1">
            <a:blip r:embed="rId3"/>
            <a:srcRect t="8642" b="18725"/>
            <a:stretch/>
          </p:blipFill>
          <p:spPr>
            <a:xfrm>
              <a:off x="950488" y="1092200"/>
              <a:ext cx="9533300" cy="4483100"/>
            </a:xfrm>
            <a:prstGeom prst="rect">
              <a:avLst/>
            </a:prstGeom>
          </p:spPr>
        </p:pic>
        <p:cxnSp>
          <p:nvCxnSpPr>
            <p:cNvPr id="2" name="Straight Arrow Connector 1">
              <a:extLst>
                <a:ext uri="{FF2B5EF4-FFF2-40B4-BE49-F238E27FC236}">
                  <a16:creationId xmlns:a16="http://schemas.microsoft.com/office/drawing/2014/main" id="{2D9F84DE-CB3F-837B-B1E0-2BC48B44C2B4}"/>
                </a:ext>
              </a:extLst>
            </p:cNvPr>
            <p:cNvCxnSpPr>
              <a:cxnSpLocks/>
            </p:cNvCxnSpPr>
            <p:nvPr/>
          </p:nvCxnSpPr>
          <p:spPr>
            <a:xfrm>
              <a:off x="8640591" y="2571221"/>
              <a:ext cx="578766" cy="0"/>
            </a:xfrm>
            <a:prstGeom prst="straightConnector1">
              <a:avLst/>
            </a:prstGeom>
            <a:ln w="635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1058162-96BF-49C1-3488-57E4CEF66144}"/>
                </a:ext>
              </a:extLst>
            </p:cNvPr>
            <p:cNvCxnSpPr>
              <a:cxnSpLocks/>
            </p:cNvCxnSpPr>
            <p:nvPr/>
          </p:nvCxnSpPr>
          <p:spPr>
            <a:xfrm flipH="1">
              <a:off x="9497487" y="2571221"/>
              <a:ext cx="539750" cy="0"/>
            </a:xfrm>
            <a:prstGeom prst="straightConnector1">
              <a:avLst/>
            </a:prstGeom>
            <a:ln w="635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CF55E83B-5A06-71BC-DEF3-48A29CDDB838}"/>
              </a:ext>
            </a:extLst>
          </p:cNvPr>
          <p:cNvSpPr txBox="1"/>
          <p:nvPr/>
        </p:nvSpPr>
        <p:spPr>
          <a:xfrm>
            <a:off x="7912532" y="1566661"/>
            <a:ext cx="3217753" cy="830997"/>
          </a:xfrm>
          <a:prstGeom prst="rect">
            <a:avLst/>
          </a:prstGeom>
          <a:solidFill>
            <a:schemeClr val="bg1"/>
          </a:solidFill>
          <a:ln>
            <a:solidFill>
              <a:srgbClr val="00B0F0"/>
            </a:solidFill>
          </a:ln>
        </p:spPr>
        <p:txBody>
          <a:bodyPr wrap="square" rtlCol="0">
            <a:spAutoFit/>
          </a:bodyPr>
          <a:lstStyle/>
          <a:p>
            <a:pPr algn="ctr"/>
            <a:r>
              <a:rPr lang="en-US" sz="2400" b="1" dirty="0">
                <a:solidFill>
                  <a:srgbClr val="00B0F0"/>
                </a:solidFill>
              </a:rPr>
              <a:t>Holocene</a:t>
            </a:r>
          </a:p>
          <a:p>
            <a:pPr algn="ctr"/>
            <a:r>
              <a:rPr lang="en-US" sz="2400" b="1" dirty="0">
                <a:solidFill>
                  <a:srgbClr val="00B0F0"/>
                </a:solidFill>
              </a:rPr>
              <a:t>(last 10,000 years)</a:t>
            </a:r>
          </a:p>
        </p:txBody>
      </p:sp>
      <p:pic>
        <p:nvPicPr>
          <p:cNvPr id="7" name="Picture 6">
            <a:extLst>
              <a:ext uri="{FF2B5EF4-FFF2-40B4-BE49-F238E27FC236}">
                <a16:creationId xmlns:a16="http://schemas.microsoft.com/office/drawing/2014/main" id="{D84F1539-C3DA-400B-C189-702DAD596F3B}"/>
              </a:ext>
            </a:extLst>
          </p:cNvPr>
          <p:cNvPicPr>
            <a:picLocks noChangeAspect="1"/>
          </p:cNvPicPr>
          <p:nvPr/>
        </p:nvPicPr>
        <p:blipFill rotWithShape="1">
          <a:blip r:embed="rId4"/>
          <a:srcRect t="11481"/>
          <a:stretch/>
        </p:blipFill>
        <p:spPr>
          <a:xfrm>
            <a:off x="3750839" y="4496042"/>
            <a:ext cx="4161693" cy="2245868"/>
          </a:xfrm>
          <a:prstGeom prst="rect">
            <a:avLst/>
          </a:prstGeom>
          <a:ln>
            <a:solidFill>
              <a:schemeClr val="tx1"/>
            </a:solidFill>
          </a:ln>
        </p:spPr>
      </p:pic>
    </p:spTree>
    <p:extLst>
      <p:ext uri="{BB962C8B-B14F-4D97-AF65-F5344CB8AC3E}">
        <p14:creationId xmlns:p14="http://schemas.microsoft.com/office/powerpoint/2010/main" val="3077279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461665"/>
          </a:xfrm>
          <a:prstGeom prst="rect">
            <a:avLst/>
          </a:prstGeom>
          <a:solidFill>
            <a:schemeClr val="accent2"/>
          </a:solidFill>
        </p:spPr>
        <p:txBody>
          <a:bodyPr wrap="square" rtlCol="0">
            <a:spAutoFit/>
          </a:bodyPr>
          <a:lstStyle/>
          <a:p>
            <a:r>
              <a:rPr lang="en-US" sz="2400" b="1" dirty="0"/>
              <a:t>Anthropocene (post-industrial period, beginning in last 150 years)</a:t>
            </a:r>
            <a:endParaRPr lang="en-US" sz="2400" b="1" baseline="-25000" dirty="0"/>
          </a:p>
        </p:txBody>
      </p:sp>
      <p:sp>
        <p:nvSpPr>
          <p:cNvPr id="4" name="TextBox 3">
            <a:extLst>
              <a:ext uri="{FF2B5EF4-FFF2-40B4-BE49-F238E27FC236}">
                <a16:creationId xmlns:a16="http://schemas.microsoft.com/office/drawing/2014/main" id="{D30191E0-C7CE-9725-F61D-16DF0504D598}"/>
              </a:ext>
            </a:extLst>
          </p:cNvPr>
          <p:cNvSpPr txBox="1"/>
          <p:nvPr/>
        </p:nvSpPr>
        <p:spPr>
          <a:xfrm>
            <a:off x="1635649" y="5662652"/>
            <a:ext cx="8920702" cy="369332"/>
          </a:xfrm>
          <a:prstGeom prst="rect">
            <a:avLst/>
          </a:prstGeom>
          <a:noFill/>
        </p:spPr>
        <p:txBody>
          <a:bodyPr wrap="square" rtlCol="0">
            <a:spAutoFit/>
          </a:bodyPr>
          <a:lstStyle/>
          <a:p>
            <a:r>
              <a:rPr lang="en-US" b="1" dirty="0">
                <a:solidFill>
                  <a:srgbClr val="7030A0"/>
                </a:solidFill>
              </a:rPr>
              <a:t>400,000 years ago </a:t>
            </a:r>
            <a:r>
              <a:rPr lang="en-US" dirty="0">
                <a:solidFill>
                  <a:srgbClr val="7030A0"/>
                </a:solidFill>
              </a:rPr>
              <a:t>		     	</a:t>
            </a:r>
            <a:r>
              <a:rPr lang="en-US" dirty="0">
                <a:solidFill>
                  <a:srgbClr val="7030A0"/>
                </a:solidFill>
                <a:sym typeface="Wingdings" pitchFamily="2" charset="2"/>
              </a:rPr>
              <a:t>-------&gt;</a:t>
            </a:r>
            <a:r>
              <a:rPr lang="en-US" dirty="0">
                <a:solidFill>
                  <a:srgbClr val="7030A0"/>
                </a:solidFill>
              </a:rPr>
              <a:t>			</a:t>
            </a:r>
            <a:r>
              <a:rPr lang="en-US" b="1" dirty="0">
                <a:solidFill>
                  <a:srgbClr val="7030A0"/>
                </a:solidFill>
              </a:rPr>
              <a:t>           Present</a:t>
            </a:r>
          </a:p>
        </p:txBody>
      </p:sp>
      <p:pic>
        <p:nvPicPr>
          <p:cNvPr id="5" name="Picture 4">
            <a:extLst>
              <a:ext uri="{FF2B5EF4-FFF2-40B4-BE49-F238E27FC236}">
                <a16:creationId xmlns:a16="http://schemas.microsoft.com/office/drawing/2014/main" id="{3B9591C0-AEDB-A870-C25B-5DDCD0969A85}"/>
              </a:ext>
            </a:extLst>
          </p:cNvPr>
          <p:cNvPicPr>
            <a:picLocks noChangeAspect="1"/>
          </p:cNvPicPr>
          <p:nvPr/>
        </p:nvPicPr>
        <p:blipFill rotWithShape="1">
          <a:blip r:embed="rId3"/>
          <a:srcRect t="8642" b="18725"/>
          <a:stretch/>
        </p:blipFill>
        <p:spPr>
          <a:xfrm>
            <a:off x="950488" y="1092200"/>
            <a:ext cx="9533300" cy="4483100"/>
          </a:xfrm>
          <a:prstGeom prst="rect">
            <a:avLst/>
          </a:prstGeom>
        </p:spPr>
      </p:pic>
      <p:sp>
        <p:nvSpPr>
          <p:cNvPr id="7" name="TextBox 6">
            <a:extLst>
              <a:ext uri="{FF2B5EF4-FFF2-40B4-BE49-F238E27FC236}">
                <a16:creationId xmlns:a16="http://schemas.microsoft.com/office/drawing/2014/main" id="{5FD81F8B-BC42-0C4E-ECF8-4618ECA98D9E}"/>
              </a:ext>
            </a:extLst>
          </p:cNvPr>
          <p:cNvSpPr txBox="1"/>
          <p:nvPr/>
        </p:nvSpPr>
        <p:spPr>
          <a:xfrm>
            <a:off x="9396344" y="3207199"/>
            <a:ext cx="2320014" cy="1200329"/>
          </a:xfrm>
          <a:prstGeom prst="rect">
            <a:avLst/>
          </a:prstGeom>
          <a:solidFill>
            <a:schemeClr val="bg1"/>
          </a:solidFill>
          <a:ln>
            <a:solidFill>
              <a:schemeClr val="tx1"/>
            </a:solidFill>
          </a:ln>
        </p:spPr>
        <p:txBody>
          <a:bodyPr wrap="square" rtlCol="0">
            <a:spAutoFit/>
          </a:bodyPr>
          <a:lstStyle/>
          <a:p>
            <a:r>
              <a:rPr lang="en-US" sz="2400" b="1" dirty="0"/>
              <a:t>Last 150 years</a:t>
            </a:r>
          </a:p>
          <a:p>
            <a:pPr marL="342900" indent="-342900">
              <a:buFont typeface="Arial" panose="020B0604020202020204" pitchFamily="34" charset="0"/>
              <a:buChar char="•"/>
            </a:pPr>
            <a:r>
              <a:rPr lang="en-US" sz="2400" b="1" dirty="0">
                <a:solidFill>
                  <a:srgbClr val="00B050"/>
                </a:solidFill>
              </a:rPr>
              <a:t>Arctic</a:t>
            </a:r>
          </a:p>
          <a:p>
            <a:pPr marL="342900" indent="-342900">
              <a:buFont typeface="Arial" panose="020B0604020202020204" pitchFamily="34" charset="0"/>
              <a:buChar char="•"/>
            </a:pPr>
            <a:r>
              <a:rPr lang="en-US" sz="2400" b="1" dirty="0">
                <a:solidFill>
                  <a:schemeClr val="accent2"/>
                </a:solidFill>
              </a:rPr>
              <a:t>Global</a:t>
            </a:r>
          </a:p>
        </p:txBody>
      </p:sp>
      <p:cxnSp>
        <p:nvCxnSpPr>
          <p:cNvPr id="8" name="Straight Arrow Connector 7">
            <a:extLst>
              <a:ext uri="{FF2B5EF4-FFF2-40B4-BE49-F238E27FC236}">
                <a16:creationId xmlns:a16="http://schemas.microsoft.com/office/drawing/2014/main" id="{60A3D8E6-BCF4-E7D1-23F8-1D28BBD6A420}"/>
              </a:ext>
            </a:extLst>
          </p:cNvPr>
          <p:cNvCxnSpPr>
            <a:cxnSpLocks/>
          </p:cNvCxnSpPr>
          <p:nvPr/>
        </p:nvCxnSpPr>
        <p:spPr>
          <a:xfrm>
            <a:off x="8895861" y="2837921"/>
            <a:ext cx="578766"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9324843-1385-C468-70F0-0FE85C038A94}"/>
              </a:ext>
            </a:extLst>
          </p:cNvPr>
          <p:cNvCxnSpPr>
            <a:cxnSpLocks/>
          </p:cNvCxnSpPr>
          <p:nvPr/>
        </p:nvCxnSpPr>
        <p:spPr>
          <a:xfrm flipH="1">
            <a:off x="9489867" y="2837921"/>
            <a:ext cx="53975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751E104B-DD0F-E5FA-3FBB-4D5965877093}"/>
              </a:ext>
            </a:extLst>
          </p:cNvPr>
          <p:cNvPicPr>
            <a:picLocks noChangeAspect="1"/>
          </p:cNvPicPr>
          <p:nvPr/>
        </p:nvPicPr>
        <p:blipFill rotWithShape="1">
          <a:blip r:embed="rId4"/>
          <a:srcRect t="11481"/>
          <a:stretch/>
        </p:blipFill>
        <p:spPr>
          <a:xfrm>
            <a:off x="3750839" y="4496042"/>
            <a:ext cx="4161693" cy="2245868"/>
          </a:xfrm>
          <a:prstGeom prst="rect">
            <a:avLst/>
          </a:prstGeom>
          <a:ln>
            <a:solidFill>
              <a:schemeClr val="tx1"/>
            </a:solidFill>
          </a:ln>
        </p:spPr>
      </p:pic>
      <p:sp>
        <p:nvSpPr>
          <p:cNvPr id="15" name="TextBox 14">
            <a:extLst>
              <a:ext uri="{FF2B5EF4-FFF2-40B4-BE49-F238E27FC236}">
                <a16:creationId xmlns:a16="http://schemas.microsoft.com/office/drawing/2014/main" id="{2CD52BA2-0BDB-1EE2-2215-AE8409D24627}"/>
              </a:ext>
            </a:extLst>
          </p:cNvPr>
          <p:cNvSpPr txBox="1"/>
          <p:nvPr/>
        </p:nvSpPr>
        <p:spPr>
          <a:xfrm>
            <a:off x="6617971" y="5376265"/>
            <a:ext cx="925830" cy="369332"/>
          </a:xfrm>
          <a:prstGeom prst="rect">
            <a:avLst/>
          </a:prstGeom>
          <a:noFill/>
        </p:spPr>
        <p:txBody>
          <a:bodyPr wrap="square" rtlCol="0">
            <a:spAutoFit/>
          </a:bodyPr>
          <a:lstStyle/>
          <a:p>
            <a:r>
              <a:rPr lang="en-US" dirty="0">
                <a:solidFill>
                  <a:schemeClr val="accent2"/>
                </a:solidFill>
              </a:rPr>
              <a:t>Global</a:t>
            </a:r>
          </a:p>
        </p:txBody>
      </p:sp>
      <p:sp>
        <p:nvSpPr>
          <p:cNvPr id="16" name="TextBox 15">
            <a:extLst>
              <a:ext uri="{FF2B5EF4-FFF2-40B4-BE49-F238E27FC236}">
                <a16:creationId xmlns:a16="http://schemas.microsoft.com/office/drawing/2014/main" id="{3D690DA9-D308-1E5B-656C-C34C2DFE043A}"/>
              </a:ext>
            </a:extLst>
          </p:cNvPr>
          <p:cNvSpPr txBox="1"/>
          <p:nvPr/>
        </p:nvSpPr>
        <p:spPr>
          <a:xfrm>
            <a:off x="6617971" y="4952726"/>
            <a:ext cx="925830" cy="369332"/>
          </a:xfrm>
          <a:prstGeom prst="rect">
            <a:avLst/>
          </a:prstGeom>
          <a:noFill/>
        </p:spPr>
        <p:txBody>
          <a:bodyPr wrap="square" rtlCol="0">
            <a:spAutoFit/>
          </a:bodyPr>
          <a:lstStyle/>
          <a:p>
            <a:r>
              <a:rPr lang="en-US" dirty="0">
                <a:solidFill>
                  <a:srgbClr val="00B050"/>
                </a:solidFill>
              </a:rPr>
              <a:t>Arctic</a:t>
            </a:r>
          </a:p>
        </p:txBody>
      </p:sp>
    </p:spTree>
    <p:extLst>
      <p:ext uri="{BB962C8B-B14F-4D97-AF65-F5344CB8AC3E}">
        <p14:creationId xmlns:p14="http://schemas.microsoft.com/office/powerpoint/2010/main" val="12621597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197FB30-4A9A-254A-87B7-BB95539C1E66}"/>
              </a:ext>
            </a:extLst>
          </p:cNvPr>
          <p:cNvPicPr>
            <a:picLocks noChangeAspect="1"/>
          </p:cNvPicPr>
          <p:nvPr/>
        </p:nvPicPr>
        <p:blipFill>
          <a:blip r:embed="rId3"/>
          <a:stretch>
            <a:fillRect/>
          </a:stretch>
        </p:blipFill>
        <p:spPr>
          <a:xfrm>
            <a:off x="0" y="11430"/>
            <a:ext cx="12192000" cy="6858000"/>
          </a:xfrm>
          <a:prstGeom prst="rect">
            <a:avLst/>
          </a:prstGeom>
        </p:spPr>
      </p:pic>
      <p:pic>
        <p:nvPicPr>
          <p:cNvPr id="4" name="Picture 3">
            <a:extLst>
              <a:ext uri="{FF2B5EF4-FFF2-40B4-BE49-F238E27FC236}">
                <a16:creationId xmlns:a16="http://schemas.microsoft.com/office/drawing/2014/main" id="{176850CD-837D-BD41-9AC8-5B02B3C0C556}"/>
              </a:ext>
            </a:extLst>
          </p:cNvPr>
          <p:cNvPicPr>
            <a:picLocks noChangeAspect="1"/>
          </p:cNvPicPr>
          <p:nvPr/>
        </p:nvPicPr>
        <p:blipFill rotWithShape="1">
          <a:blip r:embed="rId4"/>
          <a:srcRect t="11481"/>
          <a:stretch/>
        </p:blipFill>
        <p:spPr>
          <a:xfrm>
            <a:off x="123475" y="1676337"/>
            <a:ext cx="7377146" cy="3981095"/>
          </a:xfrm>
          <a:prstGeom prst="rect">
            <a:avLst/>
          </a:prstGeom>
        </p:spPr>
      </p:pic>
      <p:sp>
        <p:nvSpPr>
          <p:cNvPr id="3" name="TextBox 2">
            <a:extLst>
              <a:ext uri="{FF2B5EF4-FFF2-40B4-BE49-F238E27FC236}">
                <a16:creationId xmlns:a16="http://schemas.microsoft.com/office/drawing/2014/main" id="{9E370659-7373-8186-8633-EEAFB8369FB3}"/>
              </a:ext>
            </a:extLst>
          </p:cNvPr>
          <p:cNvSpPr txBox="1"/>
          <p:nvPr/>
        </p:nvSpPr>
        <p:spPr>
          <a:xfrm>
            <a:off x="0" y="2677"/>
            <a:ext cx="12192000" cy="830997"/>
          </a:xfrm>
          <a:prstGeom prst="rect">
            <a:avLst/>
          </a:prstGeom>
          <a:solidFill>
            <a:schemeClr val="accent2"/>
          </a:solidFill>
        </p:spPr>
        <p:txBody>
          <a:bodyPr wrap="square" rtlCol="0">
            <a:spAutoFit/>
          </a:bodyPr>
          <a:lstStyle/>
          <a:p>
            <a:r>
              <a:rPr lang="en-US" sz="2400" b="1" dirty="0"/>
              <a:t>The 4x difference between global and polar trends in the last 150 years is part of what’s called Polar Amplification</a:t>
            </a:r>
            <a:endParaRPr lang="en-US" sz="2400" b="1" baseline="-25000" dirty="0"/>
          </a:p>
        </p:txBody>
      </p:sp>
      <p:sp>
        <p:nvSpPr>
          <p:cNvPr id="5" name="TextBox 4">
            <a:extLst>
              <a:ext uri="{FF2B5EF4-FFF2-40B4-BE49-F238E27FC236}">
                <a16:creationId xmlns:a16="http://schemas.microsoft.com/office/drawing/2014/main" id="{317EB189-7C0C-0B88-A324-DD76433295CE}"/>
              </a:ext>
            </a:extLst>
          </p:cNvPr>
          <p:cNvSpPr txBox="1"/>
          <p:nvPr/>
        </p:nvSpPr>
        <p:spPr>
          <a:xfrm>
            <a:off x="7371676" y="1536174"/>
            <a:ext cx="4696849" cy="3416320"/>
          </a:xfrm>
          <a:prstGeom prst="rect">
            <a:avLst/>
          </a:prstGeom>
          <a:noFill/>
          <a:ln>
            <a:solidFill>
              <a:schemeClr val="accent1"/>
            </a:solidFill>
          </a:ln>
        </p:spPr>
        <p:txBody>
          <a:bodyPr wrap="square" rtlCol="0">
            <a:spAutoFit/>
          </a:bodyPr>
          <a:lstStyle/>
          <a:p>
            <a:r>
              <a:rPr lang="en-US" sz="2400" dirty="0"/>
              <a:t>The </a:t>
            </a:r>
            <a:r>
              <a:rPr lang="en-US" sz="2400" dirty="0">
                <a:solidFill>
                  <a:schemeClr val="accent4">
                    <a:lumMod val="75000"/>
                  </a:schemeClr>
                </a:solidFill>
              </a:rPr>
              <a:t>orange markers </a:t>
            </a:r>
            <a:r>
              <a:rPr lang="en-US" sz="2400" dirty="0"/>
              <a:t>show the correlation between </a:t>
            </a:r>
            <a:r>
              <a:rPr lang="en-US" sz="2400" b="1" dirty="0"/>
              <a:t>global temperature </a:t>
            </a:r>
            <a:r>
              <a:rPr lang="en-US" sz="2400" dirty="0"/>
              <a:t>and atmospheric CO</a:t>
            </a:r>
            <a:r>
              <a:rPr lang="en-US" sz="2400" baseline="-25000" dirty="0"/>
              <a:t>2</a:t>
            </a:r>
            <a:r>
              <a:rPr lang="en-US" sz="2400" dirty="0"/>
              <a:t> in the last 150 years. </a:t>
            </a:r>
          </a:p>
          <a:p>
            <a:endParaRPr lang="en-US" sz="2400" dirty="0"/>
          </a:p>
          <a:p>
            <a:r>
              <a:rPr lang="en-US" sz="2400" dirty="0"/>
              <a:t>The </a:t>
            </a:r>
            <a:r>
              <a:rPr lang="en-US" sz="2400" dirty="0">
                <a:solidFill>
                  <a:srgbClr val="00B050"/>
                </a:solidFill>
              </a:rPr>
              <a:t>green markers </a:t>
            </a:r>
            <a:r>
              <a:rPr lang="en-US" sz="2400" dirty="0"/>
              <a:t>show the correlation between </a:t>
            </a:r>
            <a:r>
              <a:rPr lang="en-US" sz="2400" b="1" dirty="0"/>
              <a:t>Arctic temperatures</a:t>
            </a:r>
            <a:r>
              <a:rPr lang="en-US" sz="2400" dirty="0"/>
              <a:t> and atmospheric CO</a:t>
            </a:r>
            <a:r>
              <a:rPr lang="en-US" sz="2400" baseline="-25000" dirty="0"/>
              <a:t>2</a:t>
            </a:r>
            <a:r>
              <a:rPr lang="en-US" sz="2400" dirty="0"/>
              <a:t> in the last 150 years..</a:t>
            </a:r>
          </a:p>
        </p:txBody>
      </p:sp>
    </p:spTree>
    <p:extLst>
      <p:ext uri="{BB962C8B-B14F-4D97-AF65-F5344CB8AC3E}">
        <p14:creationId xmlns:p14="http://schemas.microsoft.com/office/powerpoint/2010/main" val="3654828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767C03-0D4A-B34F-B6AB-CA26AC2E8603}"/>
              </a:ext>
            </a:extLst>
          </p:cNvPr>
          <p:cNvSpPr txBox="1"/>
          <p:nvPr/>
        </p:nvSpPr>
        <p:spPr>
          <a:xfrm>
            <a:off x="-1" y="0"/>
            <a:ext cx="4826001" cy="461665"/>
          </a:xfrm>
          <a:prstGeom prst="rect">
            <a:avLst/>
          </a:prstGeom>
          <a:solidFill>
            <a:schemeClr val="accent2"/>
          </a:solidFill>
        </p:spPr>
        <p:txBody>
          <a:bodyPr wrap="square" rtlCol="0">
            <a:spAutoFit/>
          </a:bodyPr>
          <a:lstStyle/>
          <a:p>
            <a:r>
              <a:rPr lang="en-US" sz="2400" b="1" dirty="0"/>
              <a:t>Goals for today</a:t>
            </a:r>
          </a:p>
        </p:txBody>
      </p:sp>
      <p:sp>
        <p:nvSpPr>
          <p:cNvPr id="3" name="AutoShape 4">
            <a:extLst>
              <a:ext uri="{FF2B5EF4-FFF2-40B4-BE49-F238E27FC236}">
                <a16:creationId xmlns:a16="http://schemas.microsoft.com/office/drawing/2014/main" id="{CE403E46-5304-24AE-C04E-9FDB1EB14681}"/>
              </a:ext>
            </a:extLst>
          </p:cNvPr>
          <p:cNvSpPr>
            <a:spLocks noChangeAspect="1" noChangeArrowheads="1"/>
          </p:cNvSpPr>
          <p:nvPr/>
        </p:nvSpPr>
        <p:spPr bwMode="auto">
          <a:xfrm>
            <a:off x="4029075" y="0"/>
            <a:ext cx="4132263"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extBox 4">
            <a:extLst>
              <a:ext uri="{FF2B5EF4-FFF2-40B4-BE49-F238E27FC236}">
                <a16:creationId xmlns:a16="http://schemas.microsoft.com/office/drawing/2014/main" id="{CEED802C-FC85-C64D-6A82-48DC7A49894E}"/>
              </a:ext>
            </a:extLst>
          </p:cNvPr>
          <p:cNvSpPr txBox="1"/>
          <p:nvPr/>
        </p:nvSpPr>
        <p:spPr>
          <a:xfrm>
            <a:off x="265906" y="1377511"/>
            <a:ext cx="11658600" cy="3046988"/>
          </a:xfrm>
          <a:prstGeom prst="rect">
            <a:avLst/>
          </a:prstGeom>
          <a:noFill/>
        </p:spPr>
        <p:txBody>
          <a:bodyPr wrap="square" rtlCol="0">
            <a:spAutoFit/>
          </a:bodyPr>
          <a:lstStyle/>
          <a:p>
            <a:pPr marL="457200" indent="-457200">
              <a:buFont typeface="+mj-lt"/>
              <a:buAutoNum type="arabicPeriod"/>
            </a:pPr>
            <a:r>
              <a:rPr lang="en-US" sz="2400" dirty="0"/>
              <a:t>Climate in “recent” times</a:t>
            </a:r>
          </a:p>
          <a:p>
            <a:pPr marL="914400" lvl="1" indent="-457200">
              <a:buFont typeface="Arial" panose="020B0604020202020204" pitchFamily="34" charset="0"/>
              <a:buChar char="•"/>
            </a:pPr>
            <a:r>
              <a:rPr lang="en-US" sz="2400" dirty="0"/>
              <a:t>Pleistocene (back 3 million years)</a:t>
            </a:r>
          </a:p>
          <a:p>
            <a:pPr marL="914400" lvl="1" indent="-457200">
              <a:buFont typeface="Arial" panose="020B0604020202020204" pitchFamily="34" charset="0"/>
              <a:buChar char="•"/>
            </a:pPr>
            <a:r>
              <a:rPr lang="en-US" sz="2400" dirty="0"/>
              <a:t>Holocene (starting 10,000 years ago)</a:t>
            </a:r>
          </a:p>
          <a:p>
            <a:pPr marL="914400" lvl="1" indent="-457200">
              <a:buFont typeface="Arial" panose="020B0604020202020204" pitchFamily="34" charset="0"/>
              <a:buChar char="•"/>
            </a:pPr>
            <a:r>
              <a:rPr lang="en-US" sz="2400" dirty="0"/>
              <a:t>Anthropocene (beginning in last 150 years)</a:t>
            </a:r>
          </a:p>
          <a:p>
            <a:pPr marL="457200" indent="-457200">
              <a:buFont typeface="+mj-lt"/>
              <a:buAutoNum type="arabicPeriod"/>
            </a:pPr>
            <a:r>
              <a:rPr lang="en-US" sz="2400" b="1" dirty="0"/>
              <a:t>Some historical perspectives</a:t>
            </a:r>
          </a:p>
          <a:p>
            <a:pPr marL="914400" lvl="1" indent="-457200">
              <a:buFont typeface="Arial" panose="020B0604020202020204" pitchFamily="34" charset="0"/>
              <a:buChar char="•"/>
            </a:pPr>
            <a:r>
              <a:rPr lang="en-US" sz="2400" dirty="0"/>
              <a:t>Eunice Foote, mid-1800s: how the greenhouse effect works</a:t>
            </a:r>
          </a:p>
          <a:p>
            <a:pPr marL="914400" lvl="1" indent="-457200">
              <a:buFont typeface="Arial" panose="020B0604020202020204" pitchFamily="34" charset="0"/>
              <a:buChar char="•"/>
            </a:pPr>
            <a:r>
              <a:rPr lang="en-US" sz="2400" dirty="0"/>
              <a:t>Svante Arrhenius, early 1900s: how the greenhouse effect could be a good thing</a:t>
            </a:r>
          </a:p>
          <a:p>
            <a:pPr marL="457200" indent="-457200">
              <a:buFont typeface="+mj-lt"/>
              <a:buAutoNum type="arabicPeriod"/>
            </a:pPr>
            <a:r>
              <a:rPr lang="en-US" sz="2400" dirty="0"/>
              <a:t>Importance of Polar Amplification (NASA scientists, Francis &amp; </a:t>
            </a:r>
            <a:r>
              <a:rPr lang="en-US" sz="2400" dirty="0" err="1"/>
              <a:t>Vavrus</a:t>
            </a:r>
            <a:r>
              <a:rPr lang="en-US" sz="2400" dirty="0"/>
              <a:t> and others)</a:t>
            </a:r>
          </a:p>
        </p:txBody>
      </p:sp>
    </p:spTree>
    <p:extLst>
      <p:ext uri="{BB962C8B-B14F-4D97-AF65-F5344CB8AC3E}">
        <p14:creationId xmlns:p14="http://schemas.microsoft.com/office/powerpoint/2010/main" val="167258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1" name="Google Shape;131;p8"/>
          <p:cNvSpPr txBox="1"/>
          <p:nvPr/>
        </p:nvSpPr>
        <p:spPr>
          <a:xfrm>
            <a:off x="415324" y="2087073"/>
            <a:ext cx="7010480" cy="3282447"/>
          </a:xfrm>
          <a:prstGeom prst="rect">
            <a:avLst/>
          </a:prstGeom>
          <a:noFill/>
          <a:ln>
            <a:noFill/>
          </a:ln>
        </p:spPr>
        <p:txBody>
          <a:bodyPr spcFirstLastPara="1" wrap="square" lIns="121900" tIns="60933" rIns="121900" bIns="60933" anchor="t" anchorCtr="0">
            <a:spAutoFit/>
          </a:bodyPr>
          <a:lstStyle/>
          <a:p>
            <a:pPr>
              <a:buClr>
                <a:schemeClr val="lt1"/>
              </a:buClr>
              <a:buSzPts val="2400"/>
            </a:pPr>
            <a:r>
              <a:rPr lang="en-US" sz="2933" dirty="0">
                <a:solidFill>
                  <a:schemeClr val="lt1"/>
                </a:solidFill>
                <a:latin typeface="Times New Roman" panose="02020603050405020304" pitchFamily="18" charset="0"/>
                <a:cs typeface="Times New Roman" panose="02020603050405020304" pitchFamily="18" charset="0"/>
              </a:rPr>
              <a:t>Experiments with “an air-pump and two cylindrical receivers” found the warming effect of the sun to be </a:t>
            </a:r>
          </a:p>
          <a:p>
            <a:pPr marL="457189" indent="-457189">
              <a:buClr>
                <a:schemeClr val="lt1"/>
              </a:buClr>
              <a:buSzPts val="2400"/>
              <a:buFont typeface="Arial"/>
              <a:buChar char="•"/>
            </a:pPr>
            <a:r>
              <a:rPr lang="en-US" sz="2933" dirty="0">
                <a:solidFill>
                  <a:schemeClr val="lt1"/>
                </a:solidFill>
                <a:latin typeface="Times New Roman" panose="02020603050405020304" pitchFamily="18" charset="0"/>
                <a:cs typeface="Times New Roman" panose="02020603050405020304" pitchFamily="18" charset="0"/>
              </a:rPr>
              <a:t>“greater in moist than dry air” (H</a:t>
            </a:r>
            <a:r>
              <a:rPr lang="en-US" sz="2933" baseline="-25000" dirty="0">
                <a:solidFill>
                  <a:schemeClr val="lt1"/>
                </a:solidFill>
                <a:latin typeface="Times New Roman" panose="02020603050405020304" pitchFamily="18" charset="0"/>
                <a:cs typeface="Times New Roman" panose="02020603050405020304" pitchFamily="18" charset="0"/>
              </a:rPr>
              <a:t>2</a:t>
            </a:r>
            <a:r>
              <a:rPr lang="en-US" sz="2933" dirty="0">
                <a:solidFill>
                  <a:schemeClr val="lt1"/>
                </a:solidFill>
                <a:latin typeface="Times New Roman" panose="02020603050405020304" pitchFamily="18" charset="0"/>
                <a:cs typeface="Times New Roman" panose="02020603050405020304" pitchFamily="18" charset="0"/>
              </a:rPr>
              <a:t>O)</a:t>
            </a:r>
          </a:p>
          <a:p>
            <a:pPr marL="457189" indent="-457189">
              <a:buClr>
                <a:schemeClr val="lt1"/>
              </a:buClr>
              <a:buSzPts val="2400"/>
              <a:buFont typeface="Arial"/>
              <a:buChar char="•"/>
            </a:pPr>
            <a:r>
              <a:rPr lang="en-US" sz="2933" dirty="0">
                <a:solidFill>
                  <a:schemeClr val="lt1"/>
                </a:solidFill>
                <a:latin typeface="Times New Roman" panose="02020603050405020304" pitchFamily="18" charset="0"/>
                <a:cs typeface="Times New Roman" panose="02020603050405020304" pitchFamily="18" charset="0"/>
              </a:rPr>
              <a:t>“highest … in carbonic acid gas” (CO</a:t>
            </a:r>
            <a:r>
              <a:rPr lang="en-US" sz="2933" baseline="-25000" dirty="0">
                <a:solidFill>
                  <a:schemeClr val="lt1"/>
                </a:solidFill>
                <a:latin typeface="Times New Roman" panose="02020603050405020304" pitchFamily="18" charset="0"/>
                <a:cs typeface="Times New Roman" panose="02020603050405020304" pitchFamily="18" charset="0"/>
              </a:rPr>
              <a:t>2</a:t>
            </a:r>
            <a:r>
              <a:rPr lang="en-US" sz="2933" dirty="0">
                <a:solidFill>
                  <a:schemeClr val="lt1"/>
                </a:solidFill>
                <a:latin typeface="Times New Roman" panose="02020603050405020304" pitchFamily="18" charset="0"/>
                <a:cs typeface="Times New Roman" panose="02020603050405020304" pitchFamily="18" charset="0"/>
              </a:rPr>
              <a:t>)</a:t>
            </a:r>
          </a:p>
          <a:p>
            <a:pPr marL="457189" indent="-457189">
              <a:buClr>
                <a:schemeClr val="lt1"/>
              </a:buClr>
              <a:buSzPts val="2400"/>
              <a:buFont typeface="Arial"/>
              <a:buChar char="•"/>
            </a:pPr>
            <a:r>
              <a:rPr lang="en-US" sz="2933" dirty="0">
                <a:solidFill>
                  <a:schemeClr val="lt1"/>
                </a:solidFill>
                <a:latin typeface="Times New Roman" panose="02020603050405020304" pitchFamily="18" charset="0"/>
                <a:cs typeface="Times New Roman" panose="02020603050405020304" pitchFamily="18" charset="0"/>
              </a:rPr>
              <a:t>“An atmosphere of that gas would give to our earth a high temperature.”</a:t>
            </a:r>
            <a:endParaRPr lang="en-US" sz="2933"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03AA1DB9-02F5-524A-B174-F8A4C0F8CF6D}"/>
              </a:ext>
            </a:extLst>
          </p:cNvPr>
          <p:cNvPicPr>
            <a:picLocks noChangeAspect="1"/>
          </p:cNvPicPr>
          <p:nvPr/>
        </p:nvPicPr>
        <p:blipFill rotWithShape="1">
          <a:blip r:embed="rId3"/>
          <a:srcRect l="8415" r="4884" b="3331"/>
          <a:stretch/>
        </p:blipFill>
        <p:spPr>
          <a:xfrm>
            <a:off x="7841128" y="119530"/>
            <a:ext cx="4243296" cy="6629589"/>
          </a:xfrm>
          <a:prstGeom prst="rect">
            <a:avLst/>
          </a:prstGeom>
        </p:spPr>
      </p:pic>
      <p:sp>
        <p:nvSpPr>
          <p:cNvPr id="2" name="TextBox 1">
            <a:extLst>
              <a:ext uri="{FF2B5EF4-FFF2-40B4-BE49-F238E27FC236}">
                <a16:creationId xmlns:a16="http://schemas.microsoft.com/office/drawing/2014/main" id="{3AD5631F-4177-CBC0-0200-D3AFB1DF059F}"/>
              </a:ext>
            </a:extLst>
          </p:cNvPr>
          <p:cNvSpPr txBox="1"/>
          <p:nvPr/>
        </p:nvSpPr>
        <p:spPr>
          <a:xfrm>
            <a:off x="0" y="2677"/>
            <a:ext cx="7425804" cy="461665"/>
          </a:xfrm>
          <a:prstGeom prst="rect">
            <a:avLst/>
          </a:prstGeom>
          <a:solidFill>
            <a:schemeClr val="accent2"/>
          </a:solidFill>
        </p:spPr>
        <p:txBody>
          <a:bodyPr wrap="square" rtlCol="0">
            <a:spAutoFit/>
          </a:bodyPr>
          <a:lstStyle/>
          <a:p>
            <a:r>
              <a:rPr lang="en-US" sz="2400" b="1" dirty="0"/>
              <a:t>Eunice Foote, 1856</a:t>
            </a:r>
            <a:endParaRPr lang="en-US" sz="2400" b="1" baseline="-25000" dirty="0"/>
          </a:p>
        </p:txBody>
      </p:sp>
    </p:spTree>
    <p:extLst>
      <p:ext uri="{BB962C8B-B14F-4D97-AF65-F5344CB8AC3E}">
        <p14:creationId xmlns:p14="http://schemas.microsoft.com/office/powerpoint/2010/main" val="1096415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262</TotalTime>
  <Words>1253</Words>
  <Application>Microsoft Macintosh PowerPoint</Application>
  <PresentationFormat>Widescreen</PresentationFormat>
  <Paragraphs>109</Paragraphs>
  <Slides>23</Slides>
  <Notes>20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Calibri Light</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Ice and snow reflect sunlight, so when they melt (or disintegrate), the sunlight warms the land and ocean.</vt:lpstr>
      <vt:lpstr>Francis and Vavrus, 2013 </vt:lpstr>
      <vt:lpstr>Jet stream forms a meandering boundary between cold Polar air and warmer mid-latitude air</vt:lpstr>
      <vt:lpstr>But meandering happens more when the terrain is flat</vt:lpstr>
      <vt:lpstr>Warmer Arctic -&gt; less temperature difference between Arctic and mid-latitude -&gt; jet is wavier and slower</vt:lpstr>
      <vt:lpstr>Warmer Arctic -&gt; less temperature difference between Arctic and mid-latitude -&gt; jet is wavier and slower -&gt; prolonged periods of drought and cold</vt:lpstr>
      <vt:lpstr>The AMOC as a key climate regulator (because it moves heat around the globe)</vt:lpstr>
      <vt:lpstr>AMOC’s role in pushing water away from the eastern coast of N. America</vt:lpstr>
      <vt:lpstr>But warming is causing the AMOC to slow down (via the “cold blob”)</vt:lpstr>
      <vt:lpstr>Why we care: For one, a slower AMOC would lead to ferocious storms in the N. Atlantic</vt:lpstr>
      <vt:lpstr>Why we care #2: AMOC pushes sea water away from eastern US coast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dc:creator>
  <cp:lastModifiedBy>Steven</cp:lastModifiedBy>
  <cp:revision>23</cp:revision>
  <dcterms:created xsi:type="dcterms:W3CDTF">2023-10-30T03:28:13Z</dcterms:created>
  <dcterms:modified xsi:type="dcterms:W3CDTF">2023-12-12T17:51:13Z</dcterms:modified>
</cp:coreProperties>
</file>

<file path=docProps/thumbnail.jpeg>
</file>